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7"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4BCC8"/>
    <a:srgbClr val="415E6C"/>
    <a:srgbClr val="2B4755"/>
    <a:srgbClr val="465F6C"/>
    <a:srgbClr val="E6E8E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287" autoAdjust="0"/>
    <p:restoredTop sz="94660"/>
  </p:normalViewPr>
  <p:slideViewPr>
    <p:cSldViewPr snapToGrid="0" snapToObjects="1">
      <p:cViewPr varScale="1">
        <p:scale>
          <a:sx n="72" d="100"/>
          <a:sy n="72" d="100"/>
        </p:scale>
        <p:origin x="72" y="79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2019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ext Placeholder 3"/>
          <p:cNvSpPr>
            <a:spLocks noGrp="1"/>
          </p:cNvSpPr>
          <p:nvPr>
            <p:ph type="body" sz="quarter" idx="11" hasCustomPrompt="1"/>
          </p:nvPr>
        </p:nvSpPr>
        <p:spPr>
          <a:xfrm rot="20980326">
            <a:off x="3874887" y="5613442"/>
            <a:ext cx="1685850" cy="331396"/>
          </a:xfrm>
        </p:spPr>
        <p:txBody>
          <a:bodyPr>
            <a:normAutofit/>
          </a:bodyPr>
          <a:lstStyle>
            <a:lvl1pPr>
              <a:defRPr sz="1200"/>
            </a:lvl1pPr>
          </a:lstStyle>
          <a:p>
            <a:pPr lvl="0"/>
            <a:r>
              <a:rPr lang="en-US" dirty="0" smtClean="0"/>
              <a:t>Add Your Subtitle</a:t>
            </a:r>
            <a:endParaRPr lang="en-US" dirty="0"/>
          </a:p>
        </p:txBody>
      </p:sp>
    </p:spTree>
    <p:extLst>
      <p:ext uri="{BB962C8B-B14F-4D97-AF65-F5344CB8AC3E}">
        <p14:creationId xmlns:p14="http://schemas.microsoft.com/office/powerpoint/2010/main" val="1018787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ext Placeholder 3"/>
          <p:cNvSpPr>
            <a:spLocks noGrp="1"/>
          </p:cNvSpPr>
          <p:nvPr>
            <p:ph type="body" sz="quarter" idx="11" hasCustomPrompt="1"/>
          </p:nvPr>
        </p:nvSpPr>
        <p:spPr>
          <a:xfrm rot="20980326">
            <a:off x="3874887" y="5613442"/>
            <a:ext cx="1685850" cy="331396"/>
          </a:xfrm>
        </p:spPr>
        <p:txBody>
          <a:bodyPr>
            <a:normAutofit/>
          </a:bodyPr>
          <a:lstStyle>
            <a:lvl1pPr>
              <a:defRPr sz="1200"/>
            </a:lvl1pPr>
          </a:lstStyle>
          <a:p>
            <a:pPr lvl="0"/>
            <a:r>
              <a:rPr lang="en-US" dirty="0" smtClean="0"/>
              <a:t>Add Your Subtitle</a:t>
            </a:r>
            <a:endParaRPr lang="en-US" dirty="0"/>
          </a:p>
        </p:txBody>
      </p:sp>
      <p:sp>
        <p:nvSpPr>
          <p:cNvPr id="7" name="Title 1"/>
          <p:cNvSpPr>
            <a:spLocks noGrp="1"/>
          </p:cNvSpPr>
          <p:nvPr>
            <p:ph type="title" hasCustomPrompt="1"/>
          </p:nvPr>
        </p:nvSpPr>
        <p:spPr>
          <a:xfrm rot="20838362">
            <a:off x="42567" y="780134"/>
            <a:ext cx="8309117" cy="4813647"/>
          </a:xfrm>
        </p:spPr>
        <p:txBody>
          <a:bodyPr/>
          <a:lstStyle/>
          <a:p>
            <a:r>
              <a:rPr lang="en-US" dirty="0" smtClean="0"/>
              <a:t>Add Your Title</a:t>
            </a:r>
            <a:endParaRPr lang="en-US" dirty="0"/>
          </a:p>
        </p:txBody>
      </p:sp>
    </p:spTree>
    <p:extLst>
      <p:ext uri="{BB962C8B-B14F-4D97-AF65-F5344CB8AC3E}">
        <p14:creationId xmlns:p14="http://schemas.microsoft.com/office/powerpoint/2010/main" val="3366272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1">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468313" y="1795876"/>
            <a:ext cx="8211824" cy="4579525"/>
          </a:xfrm>
        </p:spPr>
        <p:txBody>
          <a:bodyPr anchor="ctr"/>
          <a:lstStyle>
            <a:lvl1pPr algn="ctr">
              <a:defRPr baseline="0"/>
            </a:lvl1pPr>
            <a:lvl2pPr algn="l">
              <a:defRPr/>
            </a:lvl2pPr>
            <a:lvl3pPr algn="l">
              <a:defRPr/>
            </a:lvl3pPr>
            <a:lvl4pPr algn="l">
              <a:defRPr/>
            </a:lvl4pPr>
            <a:lvl5pPr algn="l">
              <a:defRPr/>
            </a:lvl5pPr>
          </a:lstStyle>
          <a:p>
            <a:pPr lvl="0"/>
            <a:r>
              <a:rPr lang="en-US" dirty="0" smtClean="0"/>
              <a:t>Add Your Text Here</a:t>
            </a:r>
            <a:endParaRPr lang="en-US" dirty="0"/>
          </a:p>
        </p:txBody>
      </p:sp>
    </p:spTree>
    <p:extLst>
      <p:ext uri="{BB962C8B-B14F-4D97-AF65-F5344CB8AC3E}">
        <p14:creationId xmlns:p14="http://schemas.microsoft.com/office/powerpoint/2010/main" val="19410507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ext Placeholder 6"/>
          <p:cNvSpPr>
            <a:spLocks noGrp="1"/>
          </p:cNvSpPr>
          <p:nvPr>
            <p:ph type="body" sz="quarter" idx="10" hasCustomPrompt="1"/>
          </p:nvPr>
        </p:nvSpPr>
        <p:spPr>
          <a:xfrm>
            <a:off x="468313" y="1795876"/>
            <a:ext cx="8211824" cy="4579525"/>
          </a:xfrm>
        </p:spPr>
        <p:txBody>
          <a:bodyPr anchor="ctr"/>
          <a:lstStyle>
            <a:lvl1pPr algn="ctr">
              <a:defRPr baseline="0"/>
            </a:lvl1pPr>
            <a:lvl2pPr algn="l">
              <a:defRPr/>
            </a:lvl2pPr>
            <a:lvl3pPr algn="l">
              <a:defRPr/>
            </a:lvl3pPr>
            <a:lvl4pPr algn="l">
              <a:defRPr/>
            </a:lvl4pPr>
            <a:lvl5pPr algn="l">
              <a:defRPr/>
            </a:lvl5pPr>
          </a:lstStyle>
          <a:p>
            <a:pPr lvl="0"/>
            <a:r>
              <a:rPr lang="en-US" dirty="0" smtClean="0"/>
              <a:t>Add Your Text Here</a:t>
            </a:r>
            <a:endParaRPr lang="en-US" dirty="0"/>
          </a:p>
        </p:txBody>
      </p:sp>
    </p:spTree>
    <p:extLst>
      <p:ext uri="{BB962C8B-B14F-4D97-AF65-F5344CB8AC3E}">
        <p14:creationId xmlns:p14="http://schemas.microsoft.com/office/powerpoint/2010/main" val="36304006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ext Placeholder 6"/>
          <p:cNvSpPr>
            <a:spLocks noGrp="1"/>
          </p:cNvSpPr>
          <p:nvPr>
            <p:ph type="body" sz="quarter" idx="10" hasCustomPrompt="1"/>
          </p:nvPr>
        </p:nvSpPr>
        <p:spPr>
          <a:xfrm>
            <a:off x="468313" y="1795876"/>
            <a:ext cx="8211824" cy="4579525"/>
          </a:xfrm>
        </p:spPr>
        <p:txBody>
          <a:bodyPr anchor="ctr"/>
          <a:lstStyle>
            <a:lvl1pPr algn="ctr">
              <a:defRPr baseline="0"/>
            </a:lvl1pPr>
            <a:lvl2pPr algn="l">
              <a:defRPr/>
            </a:lvl2pPr>
            <a:lvl3pPr algn="l">
              <a:defRPr/>
            </a:lvl3pPr>
            <a:lvl4pPr algn="l">
              <a:defRPr/>
            </a:lvl4pPr>
            <a:lvl5pPr algn="l">
              <a:defRPr/>
            </a:lvl5pPr>
          </a:lstStyle>
          <a:p>
            <a:pPr lvl="0"/>
            <a:r>
              <a:rPr lang="en-US" dirty="0" smtClean="0"/>
              <a:t>Add Your Text Here</a:t>
            </a:r>
            <a:endParaRPr lang="en-US" dirty="0"/>
          </a:p>
        </p:txBody>
      </p:sp>
      <p:sp>
        <p:nvSpPr>
          <p:cNvPr id="7" name="Title 1"/>
          <p:cNvSpPr>
            <a:spLocks noGrp="1"/>
          </p:cNvSpPr>
          <p:nvPr>
            <p:ph type="title" hasCustomPrompt="1"/>
          </p:nvPr>
        </p:nvSpPr>
        <p:spPr>
          <a:xfrm rot="20907329">
            <a:off x="3388681" y="49325"/>
            <a:ext cx="2181131" cy="1262491"/>
          </a:xfrm>
        </p:spPr>
        <p:txBody>
          <a:bodyPr>
            <a:normAutofit/>
          </a:bodyPr>
          <a:lstStyle>
            <a:lvl1pPr>
              <a:defRPr sz="1600"/>
            </a:lvl1pPr>
          </a:lstStyle>
          <a:p>
            <a:r>
              <a:rPr lang="en-US" dirty="0" smtClean="0"/>
              <a:t>Add Your Title</a:t>
            </a:r>
            <a:endParaRPr lang="en-US" dirty="0"/>
          </a:p>
        </p:txBody>
      </p:sp>
    </p:spTree>
    <p:extLst>
      <p:ext uri="{BB962C8B-B14F-4D97-AF65-F5344CB8AC3E}">
        <p14:creationId xmlns:p14="http://schemas.microsoft.com/office/powerpoint/2010/main" val="33436013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cripture">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526737" y="561830"/>
            <a:ext cx="8160063" cy="4486813"/>
          </a:xfrm>
        </p:spPr>
        <p:txBody>
          <a:bodyPr anchor="ctr"/>
          <a:lstStyle>
            <a:lvl1pPr marL="0" indent="0">
              <a:buFont typeface="Arial"/>
              <a:buNone/>
              <a:defRPr/>
            </a:lvl1pPr>
            <a:lvl2pPr marL="457200" indent="0">
              <a:buNone/>
              <a:defRPr/>
            </a:lvl2pPr>
            <a:lvl3pPr marL="914400" indent="0">
              <a:buFont typeface="Arial"/>
              <a:buNone/>
              <a:defRPr/>
            </a:lvl3pPr>
            <a:lvl4pPr marL="1371600" indent="0">
              <a:buFont typeface="Arial"/>
              <a:buNone/>
              <a:defRPr/>
            </a:lvl4pPr>
            <a:lvl5pPr marL="1828800" indent="0">
              <a:buFont typeface="Arial"/>
              <a:buNone/>
              <a:defRPr/>
            </a:lvl5pPr>
          </a:lstStyle>
          <a:p>
            <a:pPr lvl="0"/>
            <a:r>
              <a:rPr lang="en-US" dirty="0" smtClean="0"/>
              <a:t>Add Your Scripture Here</a:t>
            </a:r>
          </a:p>
        </p:txBody>
      </p:sp>
      <p:sp>
        <p:nvSpPr>
          <p:cNvPr id="10" name="Text Placeholder 9"/>
          <p:cNvSpPr>
            <a:spLocks noGrp="1"/>
          </p:cNvSpPr>
          <p:nvPr>
            <p:ph type="body" sz="quarter" idx="14" hasCustomPrompt="1"/>
          </p:nvPr>
        </p:nvSpPr>
        <p:spPr>
          <a:xfrm>
            <a:off x="527050" y="5361518"/>
            <a:ext cx="8159750" cy="990253"/>
          </a:xfrm>
        </p:spPr>
        <p:txBody>
          <a:bodyPr>
            <a:normAutofit/>
          </a:bodyPr>
          <a:lstStyle>
            <a:lvl1pPr>
              <a:defRPr sz="1400" baseline="0"/>
            </a:lvl1pPr>
          </a:lstStyle>
          <a:p>
            <a:pPr lvl="0"/>
            <a:r>
              <a:rPr lang="en-US" dirty="0" smtClean="0"/>
              <a:t>Add Verse Here</a:t>
            </a:r>
            <a:endParaRPr lang="en-US" dirty="0"/>
          </a:p>
        </p:txBody>
      </p:sp>
    </p:spTree>
    <p:extLst>
      <p:ext uri="{BB962C8B-B14F-4D97-AF65-F5344CB8AC3E}">
        <p14:creationId xmlns:p14="http://schemas.microsoft.com/office/powerpoint/2010/main" val="4063350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526737" y="561829"/>
            <a:ext cx="8160063" cy="5805547"/>
          </a:xfrm>
        </p:spPr>
        <p:txBody>
          <a:bodyPr anchor="ctr"/>
          <a:lstStyle>
            <a:lvl1pPr marL="0" indent="0">
              <a:buFont typeface="Arial"/>
              <a:buNone/>
              <a:defRPr/>
            </a:lvl1pPr>
            <a:lvl2pPr marL="457200" indent="0">
              <a:buNone/>
              <a:defRPr/>
            </a:lvl2pPr>
            <a:lvl3pPr marL="914400" indent="0">
              <a:buFont typeface="Arial"/>
              <a:buNone/>
              <a:defRPr/>
            </a:lvl3pPr>
            <a:lvl4pPr marL="1371600" indent="0">
              <a:buFont typeface="Arial"/>
              <a:buNone/>
              <a:defRPr/>
            </a:lvl4pPr>
            <a:lvl5pPr marL="1828800" indent="0">
              <a:buFont typeface="Arial"/>
              <a:buNone/>
              <a:defRPr/>
            </a:lvl5pPr>
          </a:lstStyle>
          <a:p>
            <a:pPr lvl="0"/>
            <a:r>
              <a:rPr lang="en-US" dirty="0" smtClean="0"/>
              <a:t>Add Your Text Here</a:t>
            </a:r>
            <a:endParaRPr lang="en-US" dirty="0"/>
          </a:p>
        </p:txBody>
      </p:sp>
    </p:spTree>
    <p:extLst>
      <p:ext uri="{BB962C8B-B14F-4D97-AF65-F5344CB8AC3E}">
        <p14:creationId xmlns:p14="http://schemas.microsoft.com/office/powerpoint/2010/main" val="38225146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0"/>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chor="ctr">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6/12/2020</a:t>
            </a:fld>
            <a:endParaRPr lang="en-US"/>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49" r:id="rId1"/>
    <p:sldLayoutId id="2147483654" r:id="rId2"/>
    <p:sldLayoutId id="2147483651" r:id="rId3"/>
    <p:sldLayoutId id="2147483652" r:id="rId4"/>
    <p:sldLayoutId id="2147483656" r:id="rId5"/>
    <p:sldLayoutId id="2147483655" r:id="rId6"/>
    <p:sldLayoutId id="2147483650" r:id="rId7"/>
    <p:sldLayoutId id="2147483657" r:id="rId8"/>
  </p:sldLayoutIdLst>
  <p:txStyles>
    <p:titleStyle>
      <a:lvl1pPr algn="ctr" defTabSz="914400" rtl="0" eaLnBrk="1" latinLnBrk="0" hangingPunct="1">
        <a:spcBef>
          <a:spcPct val="0"/>
        </a:spcBef>
        <a:buNone/>
        <a:defRPr sz="4400" kern="1200">
          <a:solidFill>
            <a:srgbClr val="E6E8E9"/>
          </a:solidFill>
          <a:latin typeface="+mj-lt"/>
          <a:ea typeface="+mj-ea"/>
          <a:cs typeface="Adelle-Regular"/>
        </a:defRPr>
      </a:lvl1pPr>
    </p:titleStyle>
    <p:bodyStyle>
      <a:lvl1pPr marL="0" indent="0" algn="ctr" defTabSz="914400" rtl="0" eaLnBrk="1" latinLnBrk="0" hangingPunct="1">
        <a:spcBef>
          <a:spcPct val="20000"/>
        </a:spcBef>
        <a:buFont typeface="Arial"/>
        <a:buNone/>
        <a:defRPr sz="3000" kern="1200">
          <a:solidFill>
            <a:srgbClr val="E6E8E9"/>
          </a:solidFill>
          <a:latin typeface="+mn-lt"/>
          <a:ea typeface="+mn-ea"/>
          <a:cs typeface="Apple Chancery"/>
        </a:defRPr>
      </a:lvl1pPr>
      <a:lvl2pPr marL="914400" indent="-457200" algn="ctr" defTabSz="914400" rtl="0" eaLnBrk="1" latinLnBrk="0" hangingPunct="1">
        <a:spcBef>
          <a:spcPct val="20000"/>
        </a:spcBef>
        <a:buFont typeface="Arial"/>
        <a:buChar char="•"/>
        <a:defRPr sz="3000" kern="1200">
          <a:solidFill>
            <a:srgbClr val="E6E8E9"/>
          </a:solidFill>
          <a:latin typeface="+mn-lt"/>
          <a:ea typeface="+mn-ea"/>
          <a:cs typeface="Apple Chancery"/>
        </a:defRPr>
      </a:lvl2pPr>
      <a:lvl3pPr marL="914400" indent="0" algn="ctr" defTabSz="914400" rtl="0" eaLnBrk="1" latinLnBrk="0" hangingPunct="1">
        <a:spcBef>
          <a:spcPct val="20000"/>
        </a:spcBef>
        <a:buFont typeface="Arial" pitchFamily="34" charset="0"/>
        <a:buNone/>
        <a:defRPr sz="3000" kern="1200">
          <a:solidFill>
            <a:srgbClr val="E6E8E9"/>
          </a:solidFill>
          <a:latin typeface="+mn-lt"/>
          <a:ea typeface="+mn-ea"/>
          <a:cs typeface="Apple Chancery"/>
        </a:defRPr>
      </a:lvl3pPr>
      <a:lvl4pPr marL="1371600" indent="0" algn="ctr" defTabSz="914400" rtl="0" eaLnBrk="1" latinLnBrk="0" hangingPunct="1">
        <a:spcBef>
          <a:spcPct val="20000"/>
        </a:spcBef>
        <a:buFont typeface="Arial" pitchFamily="34" charset="0"/>
        <a:buNone/>
        <a:defRPr sz="3000" kern="1200">
          <a:solidFill>
            <a:srgbClr val="E6E8E9"/>
          </a:solidFill>
          <a:latin typeface="+mn-lt"/>
          <a:ea typeface="+mn-ea"/>
          <a:cs typeface="Apple Chancery"/>
        </a:defRPr>
      </a:lvl4pPr>
      <a:lvl5pPr marL="1828800" indent="0" algn="ctr" defTabSz="914400" rtl="0" eaLnBrk="1" latinLnBrk="0" hangingPunct="1">
        <a:spcBef>
          <a:spcPct val="20000"/>
        </a:spcBef>
        <a:buFont typeface="Arial" pitchFamily="34" charset="0"/>
        <a:buNone/>
        <a:defRPr sz="3000" kern="1200">
          <a:solidFill>
            <a:srgbClr val="E6E8E9"/>
          </a:solidFill>
          <a:latin typeface="+mn-lt"/>
          <a:ea typeface="+mn-ea"/>
          <a:cs typeface="Apple Chancery"/>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rot="20838362">
            <a:off x="214845" y="425520"/>
            <a:ext cx="8309117" cy="4813647"/>
          </a:xfrm>
        </p:spPr>
        <p:txBody>
          <a:bodyPr>
            <a:noAutofit/>
            <a:scene3d>
              <a:camera prst="orthographicFront"/>
              <a:lightRig rig="threePt" dir="t"/>
            </a:scene3d>
            <a:sp3d extrusionH="57150">
              <a:bevelT w="38100" h="38100" prst="angle"/>
            </a:sp3d>
          </a:bodyPr>
          <a:lstStyle/>
          <a:p>
            <a:r>
              <a:rPr lang="en-US" sz="28700" baseline="-25000" dirty="0" smtClean="0">
                <a:solidFill>
                  <a:srgbClr val="A4BCC8"/>
                </a:solidFill>
                <a:latin typeface="Summer Vibes" panose="02000500000000090000" pitchFamily="50" charset="0"/>
              </a:rPr>
              <a:t>Romans</a:t>
            </a:r>
            <a:endParaRPr lang="en-US" sz="28700" baseline="-25000" dirty="0">
              <a:solidFill>
                <a:srgbClr val="A4BCC8"/>
              </a:solidFill>
              <a:latin typeface="Summer Vibes" panose="02000500000000090000" pitchFamily="50" charset="0"/>
            </a:endParaRPr>
          </a:p>
        </p:txBody>
      </p:sp>
      <p:sp>
        <p:nvSpPr>
          <p:cNvPr id="7" name="Text Placeholder 6"/>
          <p:cNvSpPr>
            <a:spLocks noGrp="1"/>
          </p:cNvSpPr>
          <p:nvPr>
            <p:ph type="body" sz="quarter" idx="11"/>
          </p:nvPr>
        </p:nvSpPr>
        <p:spPr>
          <a:xfrm rot="20980326">
            <a:off x="3864438" y="4490672"/>
            <a:ext cx="2975513" cy="331396"/>
          </a:xfrm>
        </p:spPr>
        <p:txBody>
          <a:bodyPr>
            <a:noAutofit/>
          </a:bodyPr>
          <a:lstStyle/>
          <a:p>
            <a:r>
              <a:rPr lang="en-US" sz="6000" dirty="0" smtClean="0">
                <a:latin typeface="England Signature" pitchFamily="50" charset="0"/>
              </a:rPr>
              <a:t>Continued</a:t>
            </a:r>
            <a:endParaRPr lang="en-US" sz="6000" dirty="0">
              <a:latin typeface="England Signature" pitchFamily="50" charset="0"/>
            </a:endParaRPr>
          </a:p>
        </p:txBody>
      </p:sp>
      <p:sp>
        <p:nvSpPr>
          <p:cNvPr id="4" name="Title 5"/>
          <p:cNvSpPr txBox="1">
            <a:spLocks/>
          </p:cNvSpPr>
          <p:nvPr/>
        </p:nvSpPr>
        <p:spPr>
          <a:xfrm rot="20838362">
            <a:off x="427336" y="-123239"/>
            <a:ext cx="8309117" cy="481364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rgbClr val="E6E8E9"/>
                </a:solidFill>
                <a:latin typeface="+mj-lt"/>
                <a:ea typeface="+mj-ea"/>
                <a:cs typeface="Adelle-Regular"/>
              </a:defRPr>
            </a:lvl1pPr>
          </a:lstStyle>
          <a:p>
            <a:r>
              <a:rPr lang="en-US" sz="9600" baseline="-25000" dirty="0" smtClean="0">
                <a:latin typeface="England Signature" pitchFamily="50" charset="0"/>
              </a:rPr>
              <a:t>Paul’s Letter to the</a:t>
            </a:r>
            <a:endParaRPr lang="en-US" sz="9600" baseline="-25000" dirty="0">
              <a:latin typeface="England Signature" pitchFamily="50" charset="0"/>
            </a:endParaRPr>
          </a:p>
        </p:txBody>
      </p:sp>
    </p:spTree>
    <p:extLst>
      <p:ext uri="{BB962C8B-B14F-4D97-AF65-F5344CB8AC3E}">
        <p14:creationId xmlns:p14="http://schemas.microsoft.com/office/powerpoint/2010/main" val="38938567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526737" y="561830"/>
            <a:ext cx="8160063" cy="5547422"/>
          </a:xfrm>
        </p:spPr>
        <p:txBody>
          <a:bodyPr anchor="t">
            <a:normAutofit fontScale="92500" lnSpcReduction="10000"/>
          </a:bodyPr>
          <a:lstStyle/>
          <a:p>
            <a:pPr algn="l"/>
            <a:r>
              <a:rPr lang="en-US" b="1" dirty="0">
                <a:latin typeface="Times New Roman" panose="02020603050405020304" pitchFamily="18" charset="0"/>
                <a:cs typeface="Times New Roman" panose="02020603050405020304" pitchFamily="18" charset="0"/>
              </a:rPr>
              <a:t>Righteousness Manifested In Daily </a:t>
            </a:r>
            <a:r>
              <a:rPr lang="en-US" b="1" dirty="0" smtClean="0">
                <a:latin typeface="Times New Roman" panose="02020603050405020304" pitchFamily="18" charset="0"/>
                <a:cs typeface="Times New Roman" panose="02020603050405020304" pitchFamily="18" charset="0"/>
              </a:rPr>
              <a:t>Life</a:t>
            </a:r>
            <a:endParaRPr lang="en-US" b="1" dirty="0">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endParaRPr lang="en-US" dirty="0" smtClean="0">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Beginning </a:t>
            </a:r>
            <a:r>
              <a:rPr lang="en-US" dirty="0">
                <a:latin typeface="Times New Roman" panose="02020603050405020304" pitchFamily="18" charset="0"/>
                <a:cs typeface="Times New Roman" panose="02020603050405020304" pitchFamily="18" charset="0"/>
              </a:rPr>
              <a:t>with chapter 12, Paul gave many exhortations to practical Christian living. </a:t>
            </a:r>
          </a:p>
          <a:p>
            <a:pPr marL="457200" indent="-457200" algn="l">
              <a:buFont typeface="Arial" panose="020B0604020202020204" pitchFamily="34" charset="0"/>
              <a:buChar char="•"/>
            </a:pPr>
            <a:endParaRPr lang="en-US" dirty="0" smtClean="0">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These </a:t>
            </a:r>
            <a:r>
              <a:rPr lang="en-US" dirty="0">
                <a:latin typeface="Times New Roman" panose="02020603050405020304" pitchFamily="18" charset="0"/>
                <a:cs typeface="Times New Roman" panose="02020603050405020304" pitchFamily="18" charset="0"/>
              </a:rPr>
              <a:t>exhortations touch almost every aspect of life. Christian living is simply being a Christian and acting, as a Christian should in every part of life. </a:t>
            </a:r>
          </a:p>
          <a:p>
            <a:pPr marL="457200" indent="-457200" algn="l">
              <a:buFont typeface="Arial" panose="020B0604020202020204" pitchFamily="34" charset="0"/>
              <a:buChar char="•"/>
            </a:pPr>
            <a:endParaRPr lang="en-US" dirty="0" smtClean="0">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word, "therefore," links this entire appeal for practical Christian living back to the argument of the previous chapters - salvation by grace.</a:t>
            </a:r>
          </a:p>
          <a:p>
            <a:pPr marL="457200" indent="-457200" algn="l">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7343398" y="5446643"/>
            <a:ext cx="1800602" cy="1358349"/>
          </a:xfrm>
          <a:prstGeom prst="rect">
            <a:avLst/>
          </a:prstGeom>
        </p:spPr>
      </p:pic>
    </p:spTree>
    <p:extLst>
      <p:ext uri="{BB962C8B-B14F-4D97-AF65-F5344CB8AC3E}">
        <p14:creationId xmlns:p14="http://schemas.microsoft.com/office/powerpoint/2010/main" val="25818509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526737" y="561830"/>
            <a:ext cx="8160063" cy="5547422"/>
          </a:xfrm>
        </p:spPr>
        <p:txBody>
          <a:bodyPr anchor="t">
            <a:normAutofit fontScale="92500" lnSpcReduction="10000"/>
          </a:bodyPr>
          <a:lstStyle/>
          <a:p>
            <a:pPr marL="457200" indent="-457200" algn="l">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Outline Of The Five Chapters:</a:t>
            </a:r>
          </a:p>
          <a:p>
            <a:pPr marL="457200" indent="-457200" algn="l">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a.	Christian Life in Relation to the Christian Body: Romans 12.</a:t>
            </a:r>
          </a:p>
          <a:p>
            <a:pPr marL="457200" indent="-457200" algn="l">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b.	Christian Life in Relation to the State: Romans 13.</a:t>
            </a:r>
          </a:p>
          <a:p>
            <a:pPr marL="457200" indent="-457200" algn="l">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c.	Christian Life in Relation to Special Duties: Romans 14:1 - 15:13.</a:t>
            </a:r>
          </a:p>
          <a:p>
            <a:pPr marL="457200" indent="-457200" algn="l">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d.	Conclusion: Romans 15:14 - 16:27.</a:t>
            </a:r>
          </a:p>
          <a:p>
            <a:pPr marL="457200" indent="-457200" algn="l">
              <a:buFont typeface="Arial" panose="020B0604020202020204" pitchFamily="34" charset="0"/>
              <a:buChar char="•"/>
            </a:pPr>
            <a:r>
              <a:rPr lang="en-US" dirty="0" err="1">
                <a:latin typeface="Times New Roman" panose="02020603050405020304" pitchFamily="18" charset="0"/>
                <a:cs typeface="Times New Roman" panose="02020603050405020304" pitchFamily="18" charset="0"/>
              </a:rPr>
              <a:t>i</a:t>
            </a:r>
            <a:r>
              <a:rPr lang="en-US" dirty="0">
                <a:latin typeface="Times New Roman" panose="02020603050405020304" pitchFamily="18" charset="0"/>
                <a:cs typeface="Times New Roman" panose="02020603050405020304" pitchFamily="18" charset="0"/>
              </a:rPr>
              <a:t>.	Expression of Personal Feelings: Romans 15:14-33.</a:t>
            </a:r>
          </a:p>
          <a:p>
            <a:pPr marL="457200" indent="-457200" algn="l">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ii.	Salutations: Romans 16:1-23.</a:t>
            </a:r>
          </a:p>
          <a:p>
            <a:pPr marL="457200" indent="-457200" algn="l">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iii.	Final Words and Benediction: Romans 16:24-27</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7343398" y="5446643"/>
            <a:ext cx="1800602" cy="1358349"/>
          </a:xfrm>
          <a:prstGeom prst="rect">
            <a:avLst/>
          </a:prstGeom>
        </p:spPr>
      </p:pic>
    </p:spTree>
    <p:extLst>
      <p:ext uri="{BB962C8B-B14F-4D97-AF65-F5344CB8AC3E}">
        <p14:creationId xmlns:p14="http://schemas.microsoft.com/office/powerpoint/2010/main" val="6435387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526737" y="561830"/>
            <a:ext cx="8160063" cy="5547422"/>
          </a:xfrm>
        </p:spPr>
        <p:txBody>
          <a:bodyPr anchor="t">
            <a:normAutofit fontScale="92500" lnSpcReduction="10000"/>
          </a:bodyPr>
          <a:lstStyle/>
          <a:p>
            <a:pPr marL="457200" indent="-457200" algn="l">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Outline Of The Five Chapters:</a:t>
            </a:r>
          </a:p>
          <a:p>
            <a:pPr marL="457200" indent="-457200" algn="l">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a.	Christian Life in Relation to the Christian Body: Romans 12.</a:t>
            </a:r>
          </a:p>
          <a:p>
            <a:pPr marL="457200" indent="-457200" algn="l">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b.	Christian Life in Relation to the State: Romans 13.</a:t>
            </a:r>
          </a:p>
          <a:p>
            <a:pPr marL="457200" indent="-457200" algn="l">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c.	Christian Life in Relation to Special Duties: Romans 14:1 - 15:13.</a:t>
            </a:r>
          </a:p>
          <a:p>
            <a:pPr marL="457200" indent="-457200" algn="l">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d.	Conclusion: Romans 15:14 - 16:27.</a:t>
            </a:r>
          </a:p>
          <a:p>
            <a:pPr marL="457200" indent="-457200" algn="l">
              <a:buFont typeface="Arial" panose="020B0604020202020204" pitchFamily="34" charset="0"/>
              <a:buChar char="•"/>
            </a:pPr>
            <a:r>
              <a:rPr lang="en-US" dirty="0" err="1">
                <a:latin typeface="Times New Roman" panose="02020603050405020304" pitchFamily="18" charset="0"/>
                <a:cs typeface="Times New Roman" panose="02020603050405020304" pitchFamily="18" charset="0"/>
              </a:rPr>
              <a:t>i</a:t>
            </a:r>
            <a:r>
              <a:rPr lang="en-US" dirty="0">
                <a:latin typeface="Times New Roman" panose="02020603050405020304" pitchFamily="18" charset="0"/>
                <a:cs typeface="Times New Roman" panose="02020603050405020304" pitchFamily="18" charset="0"/>
              </a:rPr>
              <a:t>.	Expression of Personal Feelings: Romans 15:14-33.</a:t>
            </a:r>
          </a:p>
          <a:p>
            <a:pPr marL="457200" indent="-457200" algn="l">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ii.	Salutations: Romans 16:1-23.</a:t>
            </a:r>
          </a:p>
          <a:p>
            <a:pPr marL="457200" indent="-457200" algn="l">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iii.	Final Words and Benediction: Romans 16:24-27</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7343398" y="5446643"/>
            <a:ext cx="1800602" cy="1358349"/>
          </a:xfrm>
          <a:prstGeom prst="rect">
            <a:avLst/>
          </a:prstGeom>
        </p:spPr>
      </p:pic>
    </p:spTree>
    <p:extLst>
      <p:ext uri="{BB962C8B-B14F-4D97-AF65-F5344CB8AC3E}">
        <p14:creationId xmlns:p14="http://schemas.microsoft.com/office/powerpoint/2010/main" val="32376179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526737" y="561830"/>
            <a:ext cx="8160063" cy="5547422"/>
          </a:xfrm>
        </p:spPr>
        <p:txBody>
          <a:bodyPr anchor="t">
            <a:normAutofit/>
          </a:bodyPr>
          <a:lstStyle/>
          <a:p>
            <a:pPr marL="457200" indent="-457200" algn="l">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Romans Chapter Twelve:</a:t>
            </a:r>
          </a:p>
          <a:p>
            <a:pPr marL="457200" indent="-457200" algn="l">
              <a:buFont typeface="Arial" panose="020B0604020202020204" pitchFamily="34" charset="0"/>
              <a:buChar char="•"/>
            </a:pPr>
            <a:endParaRPr lang="en-US" dirty="0" smtClean="0">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This </a:t>
            </a:r>
            <a:r>
              <a:rPr lang="en-US" dirty="0">
                <a:latin typeface="Times New Roman" panose="02020603050405020304" pitchFamily="18" charset="0"/>
                <a:cs typeface="Times New Roman" panose="02020603050405020304" pitchFamily="18" charset="0"/>
              </a:rPr>
              <a:t>chapter may be studied under the following headings: a) Conformity to God's Will - verses 1-2; b) Communion with Saints - verses 3-13; c) Conduct toward Fellow Man - verses 14-21.</a:t>
            </a:r>
          </a:p>
        </p:txBody>
      </p:sp>
      <p:pic>
        <p:nvPicPr>
          <p:cNvPr id="2" name="Picture 1"/>
          <p:cNvPicPr>
            <a:picLocks noChangeAspect="1"/>
          </p:cNvPicPr>
          <p:nvPr/>
        </p:nvPicPr>
        <p:blipFill>
          <a:blip r:embed="rId2"/>
          <a:stretch>
            <a:fillRect/>
          </a:stretch>
        </p:blipFill>
        <p:spPr>
          <a:xfrm>
            <a:off x="7343398" y="5446643"/>
            <a:ext cx="1800602" cy="1358349"/>
          </a:xfrm>
          <a:prstGeom prst="rect">
            <a:avLst/>
          </a:prstGeom>
        </p:spPr>
      </p:pic>
    </p:spTree>
    <p:extLst>
      <p:ext uri="{BB962C8B-B14F-4D97-AF65-F5344CB8AC3E}">
        <p14:creationId xmlns:p14="http://schemas.microsoft.com/office/powerpoint/2010/main" val="13082681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526737" y="561830"/>
            <a:ext cx="8160063" cy="5547422"/>
          </a:xfrm>
        </p:spPr>
        <p:txBody>
          <a:bodyPr anchor="t">
            <a:normAutofit lnSpcReduction="10000"/>
          </a:bodyPr>
          <a:lstStyle/>
          <a:p>
            <a:pPr marL="457200" indent="-457200" algn="l">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a. Conformity to God's Will: (verses 1-2). </a:t>
            </a:r>
          </a:p>
          <a:p>
            <a:pPr marL="457200" indent="-457200" algn="l">
              <a:buFont typeface="Arial" panose="020B0604020202020204" pitchFamily="34" charset="0"/>
              <a:buChar char="•"/>
            </a:pPr>
            <a:endParaRPr lang="en-US" dirty="0" smtClean="0">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mercies of God in the provision of righteousness in Christ were intended to lead to consecration of life and service. </a:t>
            </a:r>
          </a:p>
          <a:p>
            <a:pPr marL="457200" indent="-457200" algn="l">
              <a:buFont typeface="Arial" panose="020B0604020202020204" pitchFamily="34" charset="0"/>
              <a:buChar char="•"/>
            </a:pPr>
            <a:endParaRPr lang="en-US" dirty="0" smtClean="0">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Paul </a:t>
            </a:r>
            <a:r>
              <a:rPr lang="en-US" dirty="0">
                <a:latin typeface="Times New Roman" panose="02020603050405020304" pitchFamily="18" charset="0"/>
                <a:cs typeface="Times New Roman" panose="02020603050405020304" pitchFamily="18" charset="0"/>
              </a:rPr>
              <a:t>refers to both body and mind. </a:t>
            </a:r>
          </a:p>
          <a:p>
            <a:pPr marL="457200" indent="-457200" algn="l">
              <a:buFont typeface="Arial" panose="020B0604020202020204" pitchFamily="34" charset="0"/>
              <a:buChar char="•"/>
            </a:pPr>
            <a:endParaRPr lang="en-US" dirty="0" smtClean="0">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body is to be offered. </a:t>
            </a:r>
          </a:p>
          <a:p>
            <a:pPr marL="457200" indent="-457200" algn="l">
              <a:buFont typeface="Arial" panose="020B0604020202020204" pitchFamily="34" charset="0"/>
              <a:buChar char="•"/>
            </a:pPr>
            <a:endParaRPr lang="en-US" dirty="0" smtClean="0">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Hence </a:t>
            </a:r>
            <a:r>
              <a:rPr lang="en-US" dirty="0">
                <a:latin typeface="Times New Roman" panose="02020603050405020304" pitchFamily="18" charset="0"/>
                <a:cs typeface="Times New Roman" panose="02020603050405020304" pitchFamily="18" charset="0"/>
              </a:rPr>
              <a:t>one will be transformed.</a:t>
            </a:r>
          </a:p>
        </p:txBody>
      </p:sp>
      <p:pic>
        <p:nvPicPr>
          <p:cNvPr id="2" name="Picture 1"/>
          <p:cNvPicPr>
            <a:picLocks noChangeAspect="1"/>
          </p:cNvPicPr>
          <p:nvPr/>
        </p:nvPicPr>
        <p:blipFill>
          <a:blip r:embed="rId2"/>
          <a:stretch>
            <a:fillRect/>
          </a:stretch>
        </p:blipFill>
        <p:spPr>
          <a:xfrm>
            <a:off x="7343398" y="5446643"/>
            <a:ext cx="1800602" cy="1358349"/>
          </a:xfrm>
          <a:prstGeom prst="rect">
            <a:avLst/>
          </a:prstGeom>
        </p:spPr>
      </p:pic>
    </p:spTree>
    <p:extLst>
      <p:ext uri="{BB962C8B-B14F-4D97-AF65-F5344CB8AC3E}">
        <p14:creationId xmlns:p14="http://schemas.microsoft.com/office/powerpoint/2010/main" val="2306907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526737" y="561830"/>
            <a:ext cx="8160063" cy="5547422"/>
          </a:xfrm>
        </p:spPr>
        <p:txBody>
          <a:bodyPr anchor="t">
            <a:normAutofit/>
          </a:bodyPr>
          <a:lstStyle/>
          <a:p>
            <a:pPr marL="457200" indent="-457200" algn="l">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The use of certain words in these two verses is very significant.</a:t>
            </a:r>
          </a:p>
          <a:p>
            <a:pPr marL="457200" indent="-457200" algn="l">
              <a:buFont typeface="Arial" panose="020B0604020202020204" pitchFamily="34" charset="0"/>
              <a:buChar char="•"/>
            </a:pPr>
            <a:r>
              <a:rPr lang="en-US" dirty="0" err="1">
                <a:latin typeface="Times New Roman" panose="02020603050405020304" pitchFamily="18" charset="0"/>
                <a:cs typeface="Times New Roman" panose="02020603050405020304" pitchFamily="18" charset="0"/>
              </a:rPr>
              <a:t>i</a:t>
            </a:r>
            <a:r>
              <a:rPr lang="en-US" dirty="0">
                <a:latin typeface="Times New Roman" panose="02020603050405020304" pitchFamily="18" charset="0"/>
                <a:cs typeface="Times New Roman" panose="02020603050405020304" pitchFamily="18" charset="0"/>
              </a:rPr>
              <a:t>.	Presented. The word presented is the same word as the word yield in chapter 6. It means "utter abandonment to Christ."</a:t>
            </a:r>
          </a:p>
          <a:p>
            <a:pPr marL="457200" indent="-457200" algn="l">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ii.	Conformed. This words means "be not fashioned." We are so apt to be fashioned by the world.</a:t>
            </a:r>
          </a:p>
          <a:p>
            <a:pPr marL="457200" indent="-457200" algn="l">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iii.	Transformed. This means "transfigured."</a:t>
            </a:r>
          </a:p>
          <a:p>
            <a:pPr marL="457200" indent="-457200" algn="l">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iv.	Renewing. This word occurs only one other place, which is Titus 3:5. It means, "renovating."</a:t>
            </a:r>
          </a:p>
        </p:txBody>
      </p:sp>
      <p:pic>
        <p:nvPicPr>
          <p:cNvPr id="2" name="Picture 1"/>
          <p:cNvPicPr>
            <a:picLocks noChangeAspect="1"/>
          </p:cNvPicPr>
          <p:nvPr/>
        </p:nvPicPr>
        <p:blipFill>
          <a:blip r:embed="rId2"/>
          <a:stretch>
            <a:fillRect/>
          </a:stretch>
        </p:blipFill>
        <p:spPr>
          <a:xfrm>
            <a:off x="7343398" y="5446643"/>
            <a:ext cx="1800602" cy="1358349"/>
          </a:xfrm>
          <a:prstGeom prst="rect">
            <a:avLst/>
          </a:prstGeom>
        </p:spPr>
      </p:pic>
    </p:spTree>
    <p:extLst>
      <p:ext uri="{BB962C8B-B14F-4D97-AF65-F5344CB8AC3E}">
        <p14:creationId xmlns:p14="http://schemas.microsoft.com/office/powerpoint/2010/main" val="34700261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526737" y="561830"/>
            <a:ext cx="8160063" cy="5547422"/>
          </a:xfrm>
        </p:spPr>
        <p:txBody>
          <a:bodyPr anchor="t">
            <a:normAutofit/>
          </a:bodyPr>
          <a:lstStyle/>
          <a:p>
            <a:pPr marL="457200" indent="-457200" algn="l">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expression "reasonable service" brings out the fact that it's the only reasonable thing to do because Jesus made us and He bought us by right of creation and redemption. </a:t>
            </a:r>
          </a:p>
          <a:p>
            <a:pPr marL="457200" indent="-457200" algn="l">
              <a:buFont typeface="Arial" panose="020B0604020202020204" pitchFamily="34" charset="0"/>
              <a:buChar char="•"/>
            </a:pPr>
            <a:endParaRPr lang="en-US" dirty="0" smtClean="0">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only possible way to know the perfect will of God and to enter into a life of service is through complete dedication to that will. </a:t>
            </a:r>
          </a:p>
        </p:txBody>
      </p:sp>
      <p:pic>
        <p:nvPicPr>
          <p:cNvPr id="2" name="Picture 1"/>
          <p:cNvPicPr>
            <a:picLocks noChangeAspect="1"/>
          </p:cNvPicPr>
          <p:nvPr/>
        </p:nvPicPr>
        <p:blipFill>
          <a:blip r:embed="rId2"/>
          <a:stretch>
            <a:fillRect/>
          </a:stretch>
        </p:blipFill>
        <p:spPr>
          <a:xfrm>
            <a:off x="7343398" y="5446643"/>
            <a:ext cx="1800602" cy="1358349"/>
          </a:xfrm>
          <a:prstGeom prst="rect">
            <a:avLst/>
          </a:prstGeom>
        </p:spPr>
      </p:pic>
    </p:spTree>
    <p:extLst>
      <p:ext uri="{BB962C8B-B14F-4D97-AF65-F5344CB8AC3E}">
        <p14:creationId xmlns:p14="http://schemas.microsoft.com/office/powerpoint/2010/main" val="529342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526737" y="561830"/>
            <a:ext cx="8160063" cy="5547422"/>
          </a:xfrm>
        </p:spPr>
        <p:txBody>
          <a:bodyPr anchor="t">
            <a:normAutofit lnSpcReduction="10000"/>
          </a:bodyPr>
          <a:lstStyle/>
          <a:p>
            <a:pPr marL="457200" indent="-457200" algn="l">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b. Communion With Saints: (verses 3-13). </a:t>
            </a:r>
          </a:p>
          <a:p>
            <a:pPr marL="457200" indent="-457200" algn="l">
              <a:buFont typeface="Arial" panose="020B0604020202020204" pitchFamily="34" charset="0"/>
              <a:buChar char="•"/>
            </a:pPr>
            <a:endParaRPr lang="en-US" dirty="0" smtClean="0">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Christian </a:t>
            </a:r>
            <a:r>
              <a:rPr lang="en-US" dirty="0">
                <a:latin typeface="Times New Roman" panose="02020603050405020304" pitchFamily="18" charset="0"/>
                <a:cs typeface="Times New Roman" panose="02020603050405020304" pitchFamily="18" charset="0"/>
              </a:rPr>
              <a:t>service in relation to the church calls for humility. </a:t>
            </a:r>
          </a:p>
          <a:p>
            <a:pPr marL="457200" indent="-457200" algn="l">
              <a:buFont typeface="Arial" panose="020B0604020202020204" pitchFamily="34" charset="0"/>
              <a:buChar char="•"/>
            </a:pPr>
            <a:endParaRPr lang="en-US" dirty="0" smtClean="0">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church is the body of Christ. </a:t>
            </a:r>
          </a:p>
          <a:p>
            <a:pPr marL="457200" indent="-457200" algn="l">
              <a:buFont typeface="Arial" panose="020B0604020202020204" pitchFamily="34" charset="0"/>
              <a:buChar char="•"/>
            </a:pPr>
            <a:endParaRPr lang="en-US" dirty="0" smtClean="0">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We </a:t>
            </a:r>
            <a:r>
              <a:rPr lang="en-US" dirty="0">
                <a:latin typeface="Times New Roman" panose="02020603050405020304" pitchFamily="18" charset="0"/>
                <a:cs typeface="Times New Roman" panose="02020603050405020304" pitchFamily="18" charset="0"/>
              </a:rPr>
              <a:t>are many members with different functions. </a:t>
            </a:r>
          </a:p>
          <a:p>
            <a:pPr marL="457200" indent="-457200" algn="l">
              <a:buFont typeface="Arial" panose="020B0604020202020204" pitchFamily="34" charset="0"/>
              <a:buChar char="•"/>
            </a:pPr>
            <a:endParaRPr lang="en-US" dirty="0" smtClean="0">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Varied </a:t>
            </a:r>
            <a:r>
              <a:rPr lang="en-US" dirty="0">
                <a:latin typeface="Times New Roman" panose="02020603050405020304" pitchFamily="18" charset="0"/>
                <a:cs typeface="Times New Roman" panose="02020603050405020304" pitchFamily="18" charset="0"/>
              </a:rPr>
              <a:t>services will be rendered as an expression of appreciation to Christ.</a:t>
            </a:r>
          </a:p>
        </p:txBody>
      </p:sp>
      <p:pic>
        <p:nvPicPr>
          <p:cNvPr id="2" name="Picture 1"/>
          <p:cNvPicPr>
            <a:picLocks noChangeAspect="1"/>
          </p:cNvPicPr>
          <p:nvPr/>
        </p:nvPicPr>
        <p:blipFill>
          <a:blip r:embed="rId2"/>
          <a:stretch>
            <a:fillRect/>
          </a:stretch>
        </p:blipFill>
        <p:spPr>
          <a:xfrm>
            <a:off x="7343398" y="5446643"/>
            <a:ext cx="1800602" cy="1358349"/>
          </a:xfrm>
          <a:prstGeom prst="rect">
            <a:avLst/>
          </a:prstGeom>
        </p:spPr>
      </p:pic>
    </p:spTree>
    <p:extLst>
      <p:ext uri="{BB962C8B-B14F-4D97-AF65-F5344CB8AC3E}">
        <p14:creationId xmlns:p14="http://schemas.microsoft.com/office/powerpoint/2010/main" val="21930349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526737" y="561830"/>
            <a:ext cx="8160063" cy="5547422"/>
          </a:xfrm>
        </p:spPr>
        <p:txBody>
          <a:bodyPr anchor="t">
            <a:normAutofit fontScale="92500"/>
          </a:bodyPr>
          <a:lstStyle/>
          <a:p>
            <a:pPr marL="457200" indent="-457200" algn="l">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c. Conduct Towards Fellow Man: (verses 14-21). </a:t>
            </a:r>
          </a:p>
          <a:p>
            <a:pPr marL="457200" indent="-457200" algn="l">
              <a:buFont typeface="Arial" panose="020B0604020202020204" pitchFamily="34" charset="0"/>
              <a:buChar char="•"/>
            </a:pPr>
            <a:endParaRPr lang="en-US" dirty="0" smtClean="0">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Christian </a:t>
            </a:r>
            <a:r>
              <a:rPr lang="en-US" dirty="0">
                <a:latin typeface="Times New Roman" panose="02020603050405020304" pitchFamily="18" charset="0"/>
                <a:cs typeface="Times New Roman" panose="02020603050405020304" pitchFamily="18" charset="0"/>
              </a:rPr>
              <a:t>service in relation to our fellow man and society calls for love. </a:t>
            </a:r>
          </a:p>
          <a:p>
            <a:pPr marL="457200" indent="-457200" algn="l">
              <a:buFont typeface="Arial" panose="020B0604020202020204" pitchFamily="34" charset="0"/>
              <a:buChar char="•"/>
            </a:pPr>
            <a:endParaRPr lang="en-US" dirty="0" smtClean="0">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Here </a:t>
            </a:r>
            <a:r>
              <a:rPr lang="en-US" dirty="0">
                <a:latin typeface="Times New Roman" panose="02020603050405020304" pitchFamily="18" charset="0"/>
                <a:cs typeface="Times New Roman" panose="02020603050405020304" pitchFamily="18" charset="0"/>
              </a:rPr>
              <a:t>we are exhorted to loving faithfulness towards all men.</a:t>
            </a:r>
          </a:p>
          <a:p>
            <a:pPr marL="457200" indent="-457200" algn="l">
              <a:buFont typeface="Arial" panose="020B0604020202020204" pitchFamily="34" charset="0"/>
              <a:buChar char="•"/>
            </a:pPr>
            <a:endParaRPr lang="en-US" dirty="0" smtClean="0">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There is a special exhortation in loving forbearance. </a:t>
            </a:r>
          </a:p>
          <a:p>
            <a:pPr marL="457200" indent="-457200" algn="l">
              <a:buFont typeface="Arial" panose="020B0604020202020204" pitchFamily="34" charset="0"/>
              <a:buChar char="•"/>
            </a:pPr>
            <a:endParaRPr lang="en-US" dirty="0" smtClean="0">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God </a:t>
            </a:r>
            <a:r>
              <a:rPr lang="en-US" dirty="0">
                <a:latin typeface="Times New Roman" panose="02020603050405020304" pitchFamily="18" charset="0"/>
                <a:cs typeface="Times New Roman" panose="02020603050405020304" pitchFamily="18" charset="0"/>
              </a:rPr>
              <a:t>will repay in vengeance. </a:t>
            </a:r>
          </a:p>
        </p:txBody>
      </p:sp>
      <p:pic>
        <p:nvPicPr>
          <p:cNvPr id="2" name="Picture 1"/>
          <p:cNvPicPr>
            <a:picLocks noChangeAspect="1"/>
          </p:cNvPicPr>
          <p:nvPr/>
        </p:nvPicPr>
        <p:blipFill>
          <a:blip r:embed="rId2"/>
          <a:stretch>
            <a:fillRect/>
          </a:stretch>
        </p:blipFill>
        <p:spPr>
          <a:xfrm>
            <a:off x="7343398" y="5446643"/>
            <a:ext cx="1800602" cy="1358349"/>
          </a:xfrm>
          <a:prstGeom prst="rect">
            <a:avLst/>
          </a:prstGeom>
        </p:spPr>
      </p:pic>
    </p:spTree>
    <p:extLst>
      <p:ext uri="{BB962C8B-B14F-4D97-AF65-F5344CB8AC3E}">
        <p14:creationId xmlns:p14="http://schemas.microsoft.com/office/powerpoint/2010/main" val="7928296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526737" y="561830"/>
            <a:ext cx="8160063" cy="5547422"/>
          </a:xfrm>
        </p:spPr>
        <p:txBody>
          <a:bodyPr anchor="t">
            <a:normAutofit/>
          </a:bodyPr>
          <a:lstStyle/>
          <a:p>
            <a:pPr marL="457200" indent="-457200" algn="l">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There </a:t>
            </a:r>
            <a:r>
              <a:rPr lang="en-US" dirty="0">
                <a:latin typeface="Times New Roman" panose="02020603050405020304" pitchFamily="18" charset="0"/>
                <a:cs typeface="Times New Roman" panose="02020603050405020304" pitchFamily="18" charset="0"/>
              </a:rPr>
              <a:t>are some thirty-six things that the Christian is to be. </a:t>
            </a:r>
          </a:p>
          <a:p>
            <a:pPr marL="457200" indent="-457200" algn="l">
              <a:buFont typeface="Arial" panose="020B0604020202020204" pitchFamily="34" charset="0"/>
              <a:buChar char="•"/>
            </a:pPr>
            <a:endParaRPr lang="en-US" dirty="0" smtClean="0">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A </a:t>
            </a:r>
            <a:r>
              <a:rPr lang="en-US" dirty="0">
                <a:latin typeface="Times New Roman" panose="02020603050405020304" pitchFamily="18" charset="0"/>
                <a:cs typeface="Times New Roman" panose="02020603050405020304" pitchFamily="18" charset="0"/>
              </a:rPr>
              <a:t>partial list will be given: holy, godly, humble, considerate, natural, faithful, liberal, diligent, cheerful, sincere and pure. </a:t>
            </a:r>
          </a:p>
          <a:p>
            <a:pPr marL="457200" indent="-457200" algn="l">
              <a:buFont typeface="Arial" panose="020B0604020202020204" pitchFamily="34" charset="0"/>
              <a:buChar char="•"/>
            </a:pPr>
            <a:endParaRPr lang="en-US" dirty="0" smtClean="0">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This </a:t>
            </a:r>
            <a:r>
              <a:rPr lang="en-US" dirty="0">
                <a:latin typeface="Times New Roman" panose="02020603050405020304" pitchFamily="18" charset="0"/>
                <a:cs typeface="Times New Roman" panose="02020603050405020304" pitchFamily="18" charset="0"/>
              </a:rPr>
              <a:t>may be carried on throughout the entire chapter.</a:t>
            </a:r>
          </a:p>
        </p:txBody>
      </p:sp>
      <p:pic>
        <p:nvPicPr>
          <p:cNvPr id="2" name="Picture 1"/>
          <p:cNvPicPr>
            <a:picLocks noChangeAspect="1"/>
          </p:cNvPicPr>
          <p:nvPr/>
        </p:nvPicPr>
        <p:blipFill>
          <a:blip r:embed="rId2"/>
          <a:stretch>
            <a:fillRect/>
          </a:stretch>
        </p:blipFill>
        <p:spPr>
          <a:xfrm>
            <a:off x="7343398" y="5446643"/>
            <a:ext cx="1800602" cy="1358349"/>
          </a:xfrm>
          <a:prstGeom prst="rect">
            <a:avLst/>
          </a:prstGeom>
        </p:spPr>
      </p:pic>
    </p:spTree>
    <p:extLst>
      <p:ext uri="{BB962C8B-B14F-4D97-AF65-F5344CB8AC3E}">
        <p14:creationId xmlns:p14="http://schemas.microsoft.com/office/powerpoint/2010/main" val="16138961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526737" y="561830"/>
            <a:ext cx="8160063" cy="5547422"/>
          </a:xfrm>
        </p:spPr>
        <p:txBody>
          <a:bodyPr anchor="t">
            <a:normAutofit fontScale="92500"/>
          </a:bodyPr>
          <a:lstStyle/>
          <a:p>
            <a:pPr algn="l"/>
            <a:r>
              <a:rPr lang="en-US" b="1" dirty="0">
                <a:latin typeface="Times New Roman" panose="02020603050405020304" pitchFamily="18" charset="0"/>
                <a:cs typeface="Times New Roman" panose="02020603050405020304" pitchFamily="18" charset="0"/>
              </a:rPr>
              <a:t>Righteousness Rejected By </a:t>
            </a:r>
            <a:r>
              <a:rPr lang="en-US" b="1" dirty="0" smtClean="0">
                <a:latin typeface="Times New Roman" panose="02020603050405020304" pitchFamily="18" charset="0"/>
                <a:cs typeface="Times New Roman" panose="02020603050405020304" pitchFamily="18" charset="0"/>
              </a:rPr>
              <a:t>Jews</a:t>
            </a:r>
            <a:endParaRPr lang="en-US" dirty="0" smtClean="0">
              <a:latin typeface="Times New Roman" panose="02020603050405020304" pitchFamily="18" charset="0"/>
              <a:cs typeface="Times New Roman" panose="02020603050405020304" pitchFamily="18" charset="0"/>
            </a:endParaRPr>
          </a:p>
          <a:p>
            <a:pPr algn="l"/>
            <a:endParaRPr lang="en-US" b="1" dirty="0">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Paul </a:t>
            </a:r>
            <a:r>
              <a:rPr lang="en-US" dirty="0">
                <a:latin typeface="Times New Roman" panose="02020603050405020304" pitchFamily="18" charset="0"/>
                <a:cs typeface="Times New Roman" panose="02020603050405020304" pitchFamily="18" charset="0"/>
              </a:rPr>
              <a:t>expressed his deep sorrow over the condition found in Israel because of Israel's rejection of Christ. </a:t>
            </a:r>
          </a:p>
          <a:p>
            <a:pPr marL="457200" indent="-457200" algn="l">
              <a:buFont typeface="Arial" panose="020B0604020202020204" pitchFamily="34" charset="0"/>
              <a:buChar char="•"/>
            </a:pPr>
            <a:endParaRPr lang="en-US" dirty="0" smtClean="0">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He </a:t>
            </a:r>
            <a:r>
              <a:rPr lang="en-US" dirty="0">
                <a:latin typeface="Times New Roman" panose="02020603050405020304" pitchFamily="18" charset="0"/>
                <a:cs typeface="Times New Roman" panose="02020603050405020304" pitchFamily="18" charset="0"/>
              </a:rPr>
              <a:t>then enumerated the special privileges Israel had enjoyed. </a:t>
            </a:r>
          </a:p>
          <a:p>
            <a:pPr marL="457200" indent="-457200" algn="l">
              <a:buFont typeface="Arial" panose="020B0604020202020204" pitchFamily="34" charset="0"/>
              <a:buChar char="•"/>
            </a:pPr>
            <a:endParaRPr lang="en-US" dirty="0" smtClean="0">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In </a:t>
            </a:r>
            <a:r>
              <a:rPr lang="en-US" dirty="0">
                <a:latin typeface="Times New Roman" panose="02020603050405020304" pitchFamily="18" charset="0"/>
                <a:cs typeface="Times New Roman" panose="02020603050405020304" pitchFamily="18" charset="0"/>
              </a:rPr>
              <a:t>verses 4 &amp; 5, there were eight mentioned: adoption, glory, covenant, law, service, promises, fathers and Christ.</a:t>
            </a:r>
          </a:p>
          <a:p>
            <a:pPr marL="457200" indent="-457200" algn="l">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7343398" y="5446643"/>
            <a:ext cx="1800602" cy="1358349"/>
          </a:xfrm>
          <a:prstGeom prst="rect">
            <a:avLst/>
          </a:prstGeom>
        </p:spPr>
      </p:pic>
    </p:spTree>
    <p:extLst>
      <p:ext uri="{BB962C8B-B14F-4D97-AF65-F5344CB8AC3E}">
        <p14:creationId xmlns:p14="http://schemas.microsoft.com/office/powerpoint/2010/main" val="38772539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526737" y="561830"/>
            <a:ext cx="8160063" cy="5547422"/>
          </a:xfrm>
        </p:spPr>
        <p:txBody>
          <a:bodyPr anchor="t">
            <a:normAutofit fontScale="92500" lnSpcReduction="10000"/>
          </a:bodyPr>
          <a:lstStyle/>
          <a:p>
            <a:pPr marL="457200" indent="-457200" algn="l">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3. Romans Chapter Thirteen: </a:t>
            </a:r>
          </a:p>
          <a:p>
            <a:pPr marL="457200" indent="-457200" algn="l">
              <a:buFont typeface="Arial" panose="020B0604020202020204" pitchFamily="34" charset="0"/>
              <a:buChar char="•"/>
            </a:pPr>
            <a:endParaRPr lang="en-US" dirty="0" smtClean="0">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Christian </a:t>
            </a:r>
            <a:r>
              <a:rPr lang="en-US" dirty="0">
                <a:latin typeface="Times New Roman" panose="02020603050405020304" pitchFamily="18" charset="0"/>
                <a:cs typeface="Times New Roman" panose="02020603050405020304" pitchFamily="18" charset="0"/>
              </a:rPr>
              <a:t>Service calls for submission in relation to the government. </a:t>
            </a:r>
          </a:p>
          <a:p>
            <a:pPr marL="457200" indent="-457200" algn="l">
              <a:buFont typeface="Arial" panose="020B0604020202020204" pitchFamily="34" charset="0"/>
              <a:buChar char="•"/>
            </a:pPr>
            <a:endParaRPr lang="en-US" dirty="0" smtClean="0">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Christian is a citizen as well as a member of a church. </a:t>
            </a:r>
          </a:p>
          <a:p>
            <a:pPr marL="457200" indent="-457200" algn="l">
              <a:buFont typeface="Arial" panose="020B0604020202020204" pitchFamily="34" charset="0"/>
              <a:buChar char="•"/>
            </a:pPr>
            <a:endParaRPr lang="en-US" dirty="0" smtClean="0">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This </a:t>
            </a:r>
            <a:r>
              <a:rPr lang="en-US" dirty="0">
                <a:latin typeface="Times New Roman" panose="02020603050405020304" pitchFamily="18" charset="0"/>
                <a:cs typeface="Times New Roman" panose="02020603050405020304" pitchFamily="18" charset="0"/>
              </a:rPr>
              <a:t>demands obedience to the temporal powers, the payment of everything that is due and the fulfillment of the law of love in the light of the great and imminent event of the Lord's coming.</a:t>
            </a:r>
          </a:p>
        </p:txBody>
      </p:sp>
      <p:pic>
        <p:nvPicPr>
          <p:cNvPr id="2" name="Picture 1"/>
          <p:cNvPicPr>
            <a:picLocks noChangeAspect="1"/>
          </p:cNvPicPr>
          <p:nvPr/>
        </p:nvPicPr>
        <p:blipFill>
          <a:blip r:embed="rId2"/>
          <a:stretch>
            <a:fillRect/>
          </a:stretch>
        </p:blipFill>
        <p:spPr>
          <a:xfrm>
            <a:off x="7343398" y="5446643"/>
            <a:ext cx="1800602" cy="1358349"/>
          </a:xfrm>
          <a:prstGeom prst="rect">
            <a:avLst/>
          </a:prstGeom>
        </p:spPr>
      </p:pic>
    </p:spTree>
    <p:extLst>
      <p:ext uri="{BB962C8B-B14F-4D97-AF65-F5344CB8AC3E}">
        <p14:creationId xmlns:p14="http://schemas.microsoft.com/office/powerpoint/2010/main" val="42894789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526737" y="561830"/>
            <a:ext cx="8160063" cy="5547422"/>
          </a:xfrm>
        </p:spPr>
        <p:txBody>
          <a:bodyPr anchor="t">
            <a:normAutofit/>
          </a:bodyPr>
          <a:lstStyle/>
          <a:p>
            <a:pPr marL="457200" indent="-457200" algn="l">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God's </a:t>
            </a:r>
            <a:r>
              <a:rPr lang="en-US" dirty="0">
                <a:latin typeface="Times New Roman" panose="02020603050405020304" pitchFamily="18" charset="0"/>
                <a:cs typeface="Times New Roman" panose="02020603050405020304" pitchFamily="18" charset="0"/>
              </a:rPr>
              <a:t>law of love is the guarantee of a law-abiding life.</a:t>
            </a:r>
          </a:p>
          <a:p>
            <a:pPr marL="457200" indent="-457200" algn="l">
              <a:buFont typeface="Arial" panose="020B0604020202020204" pitchFamily="34" charset="0"/>
              <a:buChar char="•"/>
            </a:pPr>
            <a:endParaRPr lang="en-US" dirty="0" smtClean="0">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Love </a:t>
            </a:r>
            <a:r>
              <a:rPr lang="en-US" dirty="0">
                <a:latin typeface="Times New Roman" panose="02020603050405020304" pitchFamily="18" charset="0"/>
                <a:cs typeface="Times New Roman" panose="02020603050405020304" pitchFamily="18" charset="0"/>
              </a:rPr>
              <a:t>fulfills the law and a Christian will love his neighbor and will live in peace with all men.</a:t>
            </a:r>
          </a:p>
          <a:p>
            <a:pPr marL="457200" indent="-457200" algn="l">
              <a:buFont typeface="Arial" panose="020B0604020202020204" pitchFamily="34" charset="0"/>
              <a:buChar char="•"/>
            </a:pPr>
            <a:endParaRPr lang="en-US" dirty="0" smtClean="0">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Paul </a:t>
            </a:r>
            <a:r>
              <a:rPr lang="en-US" dirty="0">
                <a:latin typeface="Times New Roman" panose="02020603050405020304" pitchFamily="18" charset="0"/>
                <a:cs typeface="Times New Roman" panose="02020603050405020304" pitchFamily="18" charset="0"/>
              </a:rPr>
              <a:t>gave an exhortation to alertness, being awake and living soberly. </a:t>
            </a:r>
          </a:p>
        </p:txBody>
      </p:sp>
      <p:pic>
        <p:nvPicPr>
          <p:cNvPr id="2" name="Picture 1"/>
          <p:cNvPicPr>
            <a:picLocks noChangeAspect="1"/>
          </p:cNvPicPr>
          <p:nvPr/>
        </p:nvPicPr>
        <p:blipFill>
          <a:blip r:embed="rId2"/>
          <a:stretch>
            <a:fillRect/>
          </a:stretch>
        </p:blipFill>
        <p:spPr>
          <a:xfrm>
            <a:off x="7343398" y="5446643"/>
            <a:ext cx="1800602" cy="1358349"/>
          </a:xfrm>
          <a:prstGeom prst="rect">
            <a:avLst/>
          </a:prstGeom>
        </p:spPr>
      </p:pic>
    </p:spTree>
    <p:extLst>
      <p:ext uri="{BB962C8B-B14F-4D97-AF65-F5344CB8AC3E}">
        <p14:creationId xmlns:p14="http://schemas.microsoft.com/office/powerpoint/2010/main" val="27117399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526737" y="561830"/>
            <a:ext cx="8160063" cy="5547422"/>
          </a:xfrm>
        </p:spPr>
        <p:txBody>
          <a:bodyPr anchor="t">
            <a:normAutofit fontScale="92500" lnSpcReduction="10000"/>
          </a:bodyPr>
          <a:lstStyle/>
          <a:p>
            <a:pPr marL="457200" indent="-457200" algn="l">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4.	SPECIAL DUTIES: (Romans 14:1 - 15:13).</a:t>
            </a:r>
          </a:p>
          <a:p>
            <a:pPr marL="457200" indent="-457200" algn="l">
              <a:buFont typeface="Arial" panose="020B0604020202020204" pitchFamily="34" charset="0"/>
              <a:buChar char="•"/>
            </a:pPr>
            <a:endParaRPr lang="en-US" dirty="0" smtClean="0">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There </a:t>
            </a:r>
            <a:r>
              <a:rPr lang="en-US" dirty="0">
                <a:latin typeface="Times New Roman" panose="02020603050405020304" pitchFamily="18" charset="0"/>
                <a:cs typeface="Times New Roman" panose="02020603050405020304" pitchFamily="18" charset="0"/>
              </a:rPr>
              <a:t>are particular duties under special circumstances that must be remembered. </a:t>
            </a:r>
          </a:p>
          <a:p>
            <a:pPr marL="457200" indent="-457200" algn="l">
              <a:buFont typeface="Arial" panose="020B0604020202020204" pitchFamily="34" charset="0"/>
              <a:buChar char="•"/>
            </a:pPr>
            <a:endParaRPr lang="en-US" dirty="0" smtClean="0">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We </a:t>
            </a:r>
            <a:r>
              <a:rPr lang="en-US" dirty="0">
                <a:latin typeface="Times New Roman" panose="02020603050405020304" pitchFamily="18" charset="0"/>
                <a:cs typeface="Times New Roman" panose="02020603050405020304" pitchFamily="18" charset="0"/>
              </a:rPr>
              <a:t>are to respect the consciences of our fellow Christians, since some may have convictions regarding the observance of days and the eating of special meats. </a:t>
            </a:r>
          </a:p>
          <a:p>
            <a:pPr marL="457200" indent="-457200" algn="l">
              <a:buFont typeface="Arial" panose="020B0604020202020204" pitchFamily="34" charset="0"/>
              <a:buChar char="•"/>
            </a:pPr>
            <a:endParaRPr lang="en-US" dirty="0" smtClean="0">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Those </a:t>
            </a:r>
            <a:r>
              <a:rPr lang="en-US" dirty="0">
                <a:latin typeface="Times New Roman" panose="02020603050405020304" pitchFamily="18" charset="0"/>
                <a:cs typeface="Times New Roman" panose="02020603050405020304" pitchFamily="18" charset="0"/>
              </a:rPr>
              <a:t>who are strong are to be tender; those who are weak are to be careful. </a:t>
            </a:r>
          </a:p>
        </p:txBody>
      </p:sp>
      <p:pic>
        <p:nvPicPr>
          <p:cNvPr id="2" name="Picture 1"/>
          <p:cNvPicPr>
            <a:picLocks noChangeAspect="1"/>
          </p:cNvPicPr>
          <p:nvPr/>
        </p:nvPicPr>
        <p:blipFill>
          <a:blip r:embed="rId2"/>
          <a:stretch>
            <a:fillRect/>
          </a:stretch>
        </p:blipFill>
        <p:spPr>
          <a:xfrm>
            <a:off x="7343398" y="5446643"/>
            <a:ext cx="1800602" cy="1358349"/>
          </a:xfrm>
          <a:prstGeom prst="rect">
            <a:avLst/>
          </a:prstGeom>
        </p:spPr>
      </p:pic>
    </p:spTree>
    <p:extLst>
      <p:ext uri="{BB962C8B-B14F-4D97-AF65-F5344CB8AC3E}">
        <p14:creationId xmlns:p14="http://schemas.microsoft.com/office/powerpoint/2010/main" val="42152650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526737" y="561830"/>
            <a:ext cx="8160063" cy="5547422"/>
          </a:xfrm>
        </p:spPr>
        <p:txBody>
          <a:bodyPr anchor="t">
            <a:normAutofit fontScale="92500"/>
          </a:bodyPr>
          <a:lstStyle/>
          <a:p>
            <a:pPr marL="457200" indent="-457200" algn="l">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following subjects are dealt with in this part of the epistle: Is the person who only eats herbs more pleasing to God than the person who eats meat? </a:t>
            </a:r>
          </a:p>
          <a:p>
            <a:pPr marL="457200" indent="-457200" algn="l">
              <a:buFont typeface="Arial" panose="020B0604020202020204" pitchFamily="34" charset="0"/>
              <a:buChar char="•"/>
            </a:pPr>
            <a:endParaRPr lang="en-US" dirty="0" smtClean="0">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Is </a:t>
            </a:r>
            <a:r>
              <a:rPr lang="en-US" dirty="0">
                <a:latin typeface="Times New Roman" panose="02020603050405020304" pitchFamily="18" charset="0"/>
                <a:cs typeface="Times New Roman" panose="02020603050405020304" pitchFamily="18" charset="0"/>
              </a:rPr>
              <a:t>the person who worships a day more righteous than the one who esteems every day alike? </a:t>
            </a:r>
          </a:p>
          <a:p>
            <a:pPr marL="457200" indent="-457200" algn="l">
              <a:buFont typeface="Arial" panose="020B0604020202020204" pitchFamily="34" charset="0"/>
              <a:buChar char="•"/>
            </a:pPr>
            <a:endParaRPr lang="en-US" dirty="0" smtClean="0">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Does </a:t>
            </a:r>
            <a:r>
              <a:rPr lang="en-US" dirty="0">
                <a:latin typeface="Times New Roman" panose="02020603050405020304" pitchFamily="18" charset="0"/>
                <a:cs typeface="Times New Roman" panose="02020603050405020304" pitchFamily="18" charset="0"/>
              </a:rPr>
              <a:t>death separate one from God? </a:t>
            </a:r>
          </a:p>
          <a:p>
            <a:pPr marL="457200" indent="-457200" algn="l">
              <a:buFont typeface="Arial" panose="020B0604020202020204" pitchFamily="34" charset="0"/>
              <a:buChar char="•"/>
            </a:pPr>
            <a:endParaRPr lang="en-US" dirty="0" smtClean="0">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answer to all of these questions is a definite NO! </a:t>
            </a:r>
          </a:p>
        </p:txBody>
      </p:sp>
      <p:pic>
        <p:nvPicPr>
          <p:cNvPr id="2" name="Picture 1"/>
          <p:cNvPicPr>
            <a:picLocks noChangeAspect="1"/>
          </p:cNvPicPr>
          <p:nvPr/>
        </p:nvPicPr>
        <p:blipFill>
          <a:blip r:embed="rId2"/>
          <a:stretch>
            <a:fillRect/>
          </a:stretch>
        </p:blipFill>
        <p:spPr>
          <a:xfrm>
            <a:off x="7343398" y="5446643"/>
            <a:ext cx="1800602" cy="1358349"/>
          </a:xfrm>
          <a:prstGeom prst="rect">
            <a:avLst/>
          </a:prstGeom>
        </p:spPr>
      </p:pic>
    </p:spTree>
    <p:extLst>
      <p:ext uri="{BB962C8B-B14F-4D97-AF65-F5344CB8AC3E}">
        <p14:creationId xmlns:p14="http://schemas.microsoft.com/office/powerpoint/2010/main" val="34364404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526737" y="561830"/>
            <a:ext cx="8160063" cy="5547422"/>
          </a:xfrm>
        </p:spPr>
        <p:txBody>
          <a:bodyPr anchor="t">
            <a:normAutofit lnSpcReduction="10000"/>
          </a:bodyPr>
          <a:lstStyle/>
          <a:p>
            <a:pPr marL="457200" indent="-457200" algn="l">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5.	Conclusion: (Romans Chapter 16).</a:t>
            </a:r>
          </a:p>
          <a:p>
            <a:pPr marL="457200" indent="-457200" algn="l">
              <a:buFont typeface="Arial" panose="020B0604020202020204" pitchFamily="34" charset="0"/>
              <a:buChar char="•"/>
            </a:pPr>
            <a:endParaRPr lang="en-US" dirty="0" smtClean="0">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Chapter </a:t>
            </a:r>
            <a:r>
              <a:rPr lang="en-US" dirty="0">
                <a:latin typeface="Times New Roman" panose="02020603050405020304" pitchFamily="18" charset="0"/>
                <a:cs typeface="Times New Roman" panose="02020603050405020304" pitchFamily="18" charset="0"/>
              </a:rPr>
              <a:t>sixteen consists largely of salutations to saints who dwelt in Rome. </a:t>
            </a:r>
          </a:p>
          <a:p>
            <a:pPr marL="457200" indent="-457200" algn="l">
              <a:buFont typeface="Arial" panose="020B0604020202020204" pitchFamily="34" charset="0"/>
              <a:buChar char="•"/>
            </a:pPr>
            <a:endParaRPr lang="en-US" dirty="0" smtClean="0">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It </a:t>
            </a:r>
            <a:r>
              <a:rPr lang="en-US" dirty="0">
                <a:latin typeface="Times New Roman" panose="02020603050405020304" pitchFamily="18" charset="0"/>
                <a:cs typeface="Times New Roman" panose="02020603050405020304" pitchFamily="18" charset="0"/>
              </a:rPr>
              <a:t>is very interesting to study this list and to note the comments that Paul made concerning each. </a:t>
            </a:r>
          </a:p>
          <a:p>
            <a:pPr marL="457200" indent="-457200" algn="l">
              <a:buFont typeface="Arial" panose="020B0604020202020204" pitchFamily="34" charset="0"/>
              <a:buChar char="•"/>
            </a:pPr>
            <a:endParaRPr lang="en-US" dirty="0" smtClean="0">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Priscilla </a:t>
            </a:r>
            <a:r>
              <a:rPr lang="en-US" dirty="0">
                <a:latin typeface="Times New Roman" panose="02020603050405020304" pitchFamily="18" charset="0"/>
                <a:cs typeface="Times New Roman" panose="02020603050405020304" pitchFamily="18" charset="0"/>
              </a:rPr>
              <a:t>and Aquila were to him, as members of his own family, so intimate had been their association. </a:t>
            </a:r>
          </a:p>
        </p:txBody>
      </p:sp>
      <p:pic>
        <p:nvPicPr>
          <p:cNvPr id="2" name="Picture 1"/>
          <p:cNvPicPr>
            <a:picLocks noChangeAspect="1"/>
          </p:cNvPicPr>
          <p:nvPr/>
        </p:nvPicPr>
        <p:blipFill>
          <a:blip r:embed="rId2"/>
          <a:stretch>
            <a:fillRect/>
          </a:stretch>
        </p:blipFill>
        <p:spPr>
          <a:xfrm>
            <a:off x="7343398" y="5446643"/>
            <a:ext cx="1800602" cy="1358349"/>
          </a:xfrm>
          <a:prstGeom prst="rect">
            <a:avLst/>
          </a:prstGeom>
        </p:spPr>
      </p:pic>
    </p:spTree>
    <p:extLst>
      <p:ext uri="{BB962C8B-B14F-4D97-AF65-F5344CB8AC3E}">
        <p14:creationId xmlns:p14="http://schemas.microsoft.com/office/powerpoint/2010/main" val="5918087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526737" y="561830"/>
            <a:ext cx="8160063" cy="5547422"/>
          </a:xfrm>
        </p:spPr>
        <p:txBody>
          <a:bodyPr anchor="t">
            <a:normAutofit/>
          </a:bodyPr>
          <a:lstStyle/>
          <a:p>
            <a:pPr marL="457200" indent="-457200" algn="l">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Andronicus </a:t>
            </a:r>
            <a:r>
              <a:rPr lang="en-US" dirty="0">
                <a:latin typeface="Times New Roman" panose="02020603050405020304" pitchFamily="18" charset="0"/>
                <a:cs typeface="Times New Roman" panose="02020603050405020304" pitchFamily="18" charset="0"/>
              </a:rPr>
              <a:t>and </a:t>
            </a:r>
            <a:r>
              <a:rPr lang="en-US" dirty="0" err="1">
                <a:latin typeface="Times New Roman" panose="02020603050405020304" pitchFamily="18" charset="0"/>
                <a:cs typeface="Times New Roman" panose="02020603050405020304" pitchFamily="18" charset="0"/>
              </a:rPr>
              <a:t>Junia</a:t>
            </a:r>
            <a:r>
              <a:rPr lang="en-US" dirty="0">
                <a:latin typeface="Times New Roman" panose="02020603050405020304" pitchFamily="18" charset="0"/>
                <a:cs typeface="Times New Roman" panose="02020603050405020304" pitchFamily="18" charset="0"/>
              </a:rPr>
              <a:t> were relatives of his who had been saved before him.</a:t>
            </a:r>
          </a:p>
          <a:p>
            <a:pPr marL="457200" indent="-457200" algn="l">
              <a:buFont typeface="Arial" panose="020B0604020202020204" pitchFamily="34" charset="0"/>
              <a:buChar char="•"/>
            </a:pPr>
            <a:endParaRPr lang="en-US" dirty="0" smtClean="0">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It </a:t>
            </a:r>
            <a:r>
              <a:rPr lang="en-US" dirty="0">
                <a:latin typeface="Times New Roman" panose="02020603050405020304" pitchFamily="18" charset="0"/>
                <a:cs typeface="Times New Roman" panose="02020603050405020304" pitchFamily="18" charset="0"/>
              </a:rPr>
              <a:t>is possible that their prayers may have had much to with do his conversion. </a:t>
            </a:r>
          </a:p>
          <a:p>
            <a:pPr marL="457200" indent="-457200" algn="l">
              <a:buFont typeface="Arial" panose="020B0604020202020204" pitchFamily="34" charset="0"/>
              <a:buChar char="•"/>
            </a:pPr>
            <a:endParaRPr lang="en-US" dirty="0" smtClean="0">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Another </a:t>
            </a:r>
            <a:r>
              <a:rPr lang="en-US" dirty="0">
                <a:latin typeface="Times New Roman" panose="02020603050405020304" pitchFamily="18" charset="0"/>
                <a:cs typeface="Times New Roman" panose="02020603050405020304" pitchFamily="18" charset="0"/>
              </a:rPr>
              <a:t>kinsman is mentioned in verse 11, </a:t>
            </a:r>
            <a:r>
              <a:rPr lang="en-US" dirty="0" err="1">
                <a:latin typeface="Times New Roman" panose="02020603050405020304" pitchFamily="18" charset="0"/>
                <a:cs typeface="Times New Roman" panose="02020603050405020304" pitchFamily="18" charset="0"/>
              </a:rPr>
              <a:t>Herodion</a:t>
            </a:r>
            <a:r>
              <a:rPr lang="en-US" dirty="0">
                <a:latin typeface="Times New Roman" panose="02020603050405020304" pitchFamily="18" charset="0"/>
                <a:cs typeface="Times New Roman" panose="02020603050405020304" pitchFamily="18" charset="0"/>
              </a:rPr>
              <a:t>, by name.</a:t>
            </a:r>
          </a:p>
          <a:p>
            <a:pPr marL="457200" indent="-457200" algn="l">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In </a:t>
            </a:r>
            <a:r>
              <a:rPr lang="en-US" dirty="0">
                <a:latin typeface="Times New Roman" panose="02020603050405020304" pitchFamily="18" charset="0"/>
                <a:cs typeface="Times New Roman" panose="02020603050405020304" pitchFamily="18" charset="0"/>
              </a:rPr>
              <a:t>verse 13 refers Paul to the mother of Rufus. </a:t>
            </a:r>
          </a:p>
        </p:txBody>
      </p:sp>
      <p:pic>
        <p:nvPicPr>
          <p:cNvPr id="2" name="Picture 1"/>
          <p:cNvPicPr>
            <a:picLocks noChangeAspect="1"/>
          </p:cNvPicPr>
          <p:nvPr/>
        </p:nvPicPr>
        <p:blipFill>
          <a:blip r:embed="rId2"/>
          <a:stretch>
            <a:fillRect/>
          </a:stretch>
        </p:blipFill>
        <p:spPr>
          <a:xfrm>
            <a:off x="7343398" y="5446643"/>
            <a:ext cx="1800602" cy="1358349"/>
          </a:xfrm>
          <a:prstGeom prst="rect">
            <a:avLst/>
          </a:prstGeom>
        </p:spPr>
      </p:pic>
    </p:spTree>
    <p:extLst>
      <p:ext uri="{BB962C8B-B14F-4D97-AF65-F5344CB8AC3E}">
        <p14:creationId xmlns:p14="http://schemas.microsoft.com/office/powerpoint/2010/main" val="24745178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526737" y="561830"/>
            <a:ext cx="8160063" cy="5547422"/>
          </a:xfrm>
        </p:spPr>
        <p:txBody>
          <a:bodyPr anchor="t">
            <a:normAutofit/>
          </a:bodyPr>
          <a:lstStyle/>
          <a:p>
            <a:pPr marL="457200" indent="-457200" algn="l">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Somewhere </a:t>
            </a:r>
            <a:r>
              <a:rPr lang="en-US" dirty="0">
                <a:latin typeface="Times New Roman" panose="02020603050405020304" pitchFamily="18" charset="0"/>
                <a:cs typeface="Times New Roman" panose="02020603050405020304" pitchFamily="18" charset="0"/>
              </a:rPr>
              <a:t>on his journeys, this Christian woman had mothered the devout apostle, and he remembered with gratitude, her tender care.</a:t>
            </a:r>
          </a:p>
          <a:p>
            <a:pPr marL="457200" indent="-457200" algn="l">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Paul </a:t>
            </a:r>
            <a:r>
              <a:rPr lang="en-US" dirty="0">
                <a:latin typeface="Times New Roman" panose="02020603050405020304" pitchFamily="18" charset="0"/>
                <a:cs typeface="Times New Roman" panose="02020603050405020304" pitchFamily="18" charset="0"/>
              </a:rPr>
              <a:t>warns the Roman saints of the danger of listening to men who are false teachers. </a:t>
            </a:r>
          </a:p>
          <a:p>
            <a:pPr marL="457200" indent="-457200" algn="l">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However</a:t>
            </a:r>
            <a:r>
              <a:rPr lang="en-US" dirty="0">
                <a:latin typeface="Times New Roman" panose="02020603050405020304" pitchFamily="18" charset="0"/>
                <a:cs typeface="Times New Roman" panose="02020603050405020304" pitchFamily="18" charset="0"/>
              </a:rPr>
              <a:t>, eventually this is exactly what was done at Rome. </a:t>
            </a:r>
          </a:p>
          <a:p>
            <a:pPr marL="457200" indent="-457200" algn="l">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By </a:t>
            </a:r>
            <a:r>
              <a:rPr lang="en-US" dirty="0">
                <a:latin typeface="Times New Roman" panose="02020603050405020304" pitchFamily="18" charset="0"/>
                <a:cs typeface="Times New Roman" panose="02020603050405020304" pitchFamily="18" charset="0"/>
              </a:rPr>
              <a:t>the seventh century, the papacy itself was enthroned in Rome.</a:t>
            </a:r>
          </a:p>
          <a:p>
            <a:pPr marL="457200" indent="-457200" algn="l">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benediction, which concludes the epistle, marks it as being genuinely Pauline.</a:t>
            </a:r>
          </a:p>
        </p:txBody>
      </p:sp>
      <p:pic>
        <p:nvPicPr>
          <p:cNvPr id="2" name="Picture 1"/>
          <p:cNvPicPr>
            <a:picLocks noChangeAspect="1"/>
          </p:cNvPicPr>
          <p:nvPr/>
        </p:nvPicPr>
        <p:blipFill>
          <a:blip r:embed="rId2"/>
          <a:stretch>
            <a:fillRect/>
          </a:stretch>
        </p:blipFill>
        <p:spPr>
          <a:xfrm>
            <a:off x="7343398" y="5446643"/>
            <a:ext cx="1800602" cy="1358349"/>
          </a:xfrm>
          <a:prstGeom prst="rect">
            <a:avLst/>
          </a:prstGeom>
        </p:spPr>
      </p:pic>
    </p:spTree>
    <p:extLst>
      <p:ext uri="{BB962C8B-B14F-4D97-AF65-F5344CB8AC3E}">
        <p14:creationId xmlns:p14="http://schemas.microsoft.com/office/powerpoint/2010/main" val="25696945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526737" y="561830"/>
            <a:ext cx="8160063" cy="5547422"/>
          </a:xfrm>
        </p:spPr>
        <p:txBody>
          <a:bodyPr anchor="t">
            <a:normAutofit/>
          </a:bodyPr>
          <a:lstStyle/>
          <a:p>
            <a:pPr marL="457200" indent="-457200" algn="l">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Paul </a:t>
            </a:r>
            <a:r>
              <a:rPr lang="en-US" dirty="0">
                <a:latin typeface="Times New Roman" panose="02020603050405020304" pitchFamily="18" charset="0"/>
                <a:cs typeface="Times New Roman" panose="02020603050405020304" pitchFamily="18" charset="0"/>
              </a:rPr>
              <a:t>showed them they were not justified in saying God was unrighteous because he had granted salvation to the Gentiles too. </a:t>
            </a:r>
          </a:p>
          <a:p>
            <a:pPr marL="457200" indent="-457200" algn="l">
              <a:buFont typeface="Arial" panose="020B0604020202020204" pitchFamily="34" charset="0"/>
              <a:buChar char="•"/>
            </a:pPr>
            <a:endParaRPr lang="en-US" dirty="0" smtClean="0">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They </a:t>
            </a:r>
            <a:r>
              <a:rPr lang="en-US" dirty="0">
                <a:latin typeface="Times New Roman" panose="02020603050405020304" pitchFamily="18" charset="0"/>
                <a:cs typeface="Times New Roman" panose="02020603050405020304" pitchFamily="18" charset="0"/>
              </a:rPr>
              <a:t>blamed God, saying that He had set them aside, supplanting them with the Gentiles. </a:t>
            </a:r>
          </a:p>
          <a:p>
            <a:pPr marL="457200" indent="-457200" algn="l">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Paul </a:t>
            </a:r>
            <a:r>
              <a:rPr lang="en-US" dirty="0">
                <a:latin typeface="Times New Roman" panose="02020603050405020304" pitchFamily="18" charset="0"/>
                <a:cs typeface="Times New Roman" panose="02020603050405020304" pitchFamily="18" charset="0"/>
              </a:rPr>
              <a:t>taught them that God is a God of justice and He has always had an interest in all men, whereas the Jews had thought of Him as a national God, interested in them alone. </a:t>
            </a:r>
          </a:p>
        </p:txBody>
      </p:sp>
      <p:pic>
        <p:nvPicPr>
          <p:cNvPr id="2" name="Picture 1"/>
          <p:cNvPicPr>
            <a:picLocks noChangeAspect="1"/>
          </p:cNvPicPr>
          <p:nvPr/>
        </p:nvPicPr>
        <p:blipFill>
          <a:blip r:embed="rId2"/>
          <a:stretch>
            <a:fillRect/>
          </a:stretch>
        </p:blipFill>
        <p:spPr>
          <a:xfrm>
            <a:off x="7308264" y="5420139"/>
            <a:ext cx="1835736" cy="1384853"/>
          </a:xfrm>
          <a:prstGeom prst="rect">
            <a:avLst/>
          </a:prstGeom>
        </p:spPr>
      </p:pic>
    </p:spTree>
    <p:extLst>
      <p:ext uri="{BB962C8B-B14F-4D97-AF65-F5344CB8AC3E}">
        <p14:creationId xmlns:p14="http://schemas.microsoft.com/office/powerpoint/2010/main" val="9547639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526737" y="561830"/>
            <a:ext cx="8160063" cy="5547422"/>
          </a:xfrm>
        </p:spPr>
        <p:txBody>
          <a:bodyPr anchor="t">
            <a:normAutofit/>
          </a:bodyPr>
          <a:lstStyle/>
          <a:p>
            <a:pPr marL="457200" indent="-457200" algn="l">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Since </a:t>
            </a:r>
            <a:r>
              <a:rPr lang="en-US" dirty="0">
                <a:latin typeface="Times New Roman" panose="02020603050405020304" pitchFamily="18" charset="0"/>
                <a:cs typeface="Times New Roman" panose="02020603050405020304" pitchFamily="18" charset="0"/>
              </a:rPr>
              <a:t>the seed in whom God had chosen to realize His Abrahamic Covenant is Christ, (Galatians 3:16), national Israel cannot have these promises fulfilled until they accept them in Christ.</a:t>
            </a:r>
          </a:p>
          <a:p>
            <a:pPr marL="457200" indent="-457200" algn="l">
              <a:buFont typeface="Arial" panose="020B0604020202020204" pitchFamily="34" charset="0"/>
              <a:buChar char="•"/>
            </a:pPr>
            <a:endParaRPr lang="en-US" dirty="0" smtClean="0">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God</a:t>
            </a:r>
            <a:r>
              <a:rPr lang="en-US" dirty="0">
                <a:latin typeface="Times New Roman" panose="02020603050405020304" pitchFamily="18" charset="0"/>
                <a:cs typeface="Times New Roman" panose="02020603050405020304" pitchFamily="18" charset="0"/>
              </a:rPr>
              <a:t>, being the creator of all, has the right to do as He pleases with that which He has created. </a:t>
            </a:r>
          </a:p>
          <a:p>
            <a:pPr marL="457200" indent="-457200" algn="l">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However</a:t>
            </a:r>
            <a:r>
              <a:rPr lang="en-US" dirty="0">
                <a:latin typeface="Times New Roman" panose="02020603050405020304" pitchFamily="18" charset="0"/>
                <a:cs typeface="Times New Roman" panose="02020603050405020304" pitchFamily="18" charset="0"/>
              </a:rPr>
              <a:t>, although He is sovereign, the divine will is never irrational or unrighteous. </a:t>
            </a:r>
          </a:p>
        </p:txBody>
      </p:sp>
      <p:pic>
        <p:nvPicPr>
          <p:cNvPr id="2" name="Picture 1"/>
          <p:cNvPicPr>
            <a:picLocks noChangeAspect="1"/>
          </p:cNvPicPr>
          <p:nvPr/>
        </p:nvPicPr>
        <p:blipFill>
          <a:blip r:embed="rId2"/>
          <a:stretch>
            <a:fillRect/>
          </a:stretch>
        </p:blipFill>
        <p:spPr>
          <a:xfrm>
            <a:off x="7308264" y="5420139"/>
            <a:ext cx="1835736" cy="1384853"/>
          </a:xfrm>
          <a:prstGeom prst="rect">
            <a:avLst/>
          </a:prstGeom>
        </p:spPr>
      </p:pic>
    </p:spTree>
    <p:extLst>
      <p:ext uri="{BB962C8B-B14F-4D97-AF65-F5344CB8AC3E}">
        <p14:creationId xmlns:p14="http://schemas.microsoft.com/office/powerpoint/2010/main" val="30820977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526737" y="561830"/>
            <a:ext cx="8160063" cy="5547422"/>
          </a:xfrm>
        </p:spPr>
        <p:txBody>
          <a:bodyPr anchor="t">
            <a:normAutofit/>
          </a:bodyPr>
          <a:lstStyle/>
          <a:p>
            <a:pPr marL="457200" indent="-457200" algn="l">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prophets had foretold the blinding of Israel and mercy to the Gentiles and except for God's mercy; Israel would have been utterly destroyed. </a:t>
            </a:r>
          </a:p>
          <a:p>
            <a:pPr marL="457200" indent="-457200" algn="l">
              <a:buFont typeface="Arial" panose="020B0604020202020204" pitchFamily="34" charset="0"/>
              <a:buChar char="•"/>
            </a:pPr>
            <a:endParaRPr lang="en-US" dirty="0" smtClean="0">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Gentiles had obtained righteousness because they sought it in God's way, through faith. </a:t>
            </a:r>
          </a:p>
          <a:p>
            <a:pPr marL="457200" indent="-457200" algn="l">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Israelites had not obtained it because they sought it in their own way, by the works of the law.</a:t>
            </a:r>
          </a:p>
        </p:txBody>
      </p:sp>
      <p:pic>
        <p:nvPicPr>
          <p:cNvPr id="2" name="Picture 1"/>
          <p:cNvPicPr>
            <a:picLocks noChangeAspect="1"/>
          </p:cNvPicPr>
          <p:nvPr/>
        </p:nvPicPr>
        <p:blipFill>
          <a:blip r:embed="rId2"/>
          <a:stretch>
            <a:fillRect/>
          </a:stretch>
        </p:blipFill>
        <p:spPr>
          <a:xfrm>
            <a:off x="7308264" y="5420139"/>
            <a:ext cx="1835736" cy="1384853"/>
          </a:xfrm>
          <a:prstGeom prst="rect">
            <a:avLst/>
          </a:prstGeom>
        </p:spPr>
      </p:pic>
    </p:spTree>
    <p:extLst>
      <p:ext uri="{BB962C8B-B14F-4D97-AF65-F5344CB8AC3E}">
        <p14:creationId xmlns:p14="http://schemas.microsoft.com/office/powerpoint/2010/main" val="29280181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526737" y="561830"/>
            <a:ext cx="8160063" cy="5547422"/>
          </a:xfrm>
        </p:spPr>
        <p:txBody>
          <a:bodyPr anchor="t">
            <a:normAutofit/>
          </a:bodyPr>
          <a:lstStyle/>
          <a:p>
            <a:pPr marL="457200" indent="-457200" algn="l">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Israel </a:t>
            </a:r>
            <a:r>
              <a:rPr lang="en-US" dirty="0">
                <a:latin typeface="Times New Roman" panose="02020603050405020304" pitchFamily="18" charset="0"/>
                <a:cs typeface="Times New Roman" panose="02020603050405020304" pitchFamily="18" charset="0"/>
              </a:rPr>
              <a:t>needed to be saved. By seeking their own righteousness, they have missed God's righteousness. </a:t>
            </a:r>
          </a:p>
          <a:p>
            <a:pPr marL="457200" indent="-457200" algn="l">
              <a:buFont typeface="Arial" panose="020B0604020202020204" pitchFamily="34" charset="0"/>
              <a:buChar char="•"/>
            </a:pPr>
            <a:endParaRPr lang="en-US" dirty="0" smtClean="0">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They </a:t>
            </a:r>
            <a:r>
              <a:rPr lang="en-US" dirty="0">
                <a:latin typeface="Times New Roman" panose="02020603050405020304" pitchFamily="18" charset="0"/>
                <a:cs typeface="Times New Roman" panose="02020603050405020304" pitchFamily="18" charset="0"/>
              </a:rPr>
              <a:t>are zealous but ignorant and have therefore failed to understand that the law is fulfilled in Christ and that righteousness is by faith. </a:t>
            </a:r>
          </a:p>
          <a:p>
            <a:pPr marL="457200" indent="-457200" algn="l">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Israel's </a:t>
            </a:r>
            <a:r>
              <a:rPr lang="en-US" dirty="0">
                <a:latin typeface="Times New Roman" panose="02020603050405020304" pitchFamily="18" charset="0"/>
                <a:cs typeface="Times New Roman" panose="02020603050405020304" pitchFamily="18" charset="0"/>
              </a:rPr>
              <a:t>condition was marked by three elements: a) ignorance, b) effort and c) failure. </a:t>
            </a:r>
          </a:p>
        </p:txBody>
      </p:sp>
      <p:pic>
        <p:nvPicPr>
          <p:cNvPr id="2" name="Picture 1"/>
          <p:cNvPicPr>
            <a:picLocks noChangeAspect="1"/>
          </p:cNvPicPr>
          <p:nvPr/>
        </p:nvPicPr>
        <p:blipFill>
          <a:blip r:embed="rId2"/>
          <a:stretch>
            <a:fillRect/>
          </a:stretch>
        </p:blipFill>
        <p:spPr>
          <a:xfrm>
            <a:off x="7308264" y="5420139"/>
            <a:ext cx="1835736" cy="1384853"/>
          </a:xfrm>
          <a:prstGeom prst="rect">
            <a:avLst/>
          </a:prstGeom>
        </p:spPr>
      </p:pic>
    </p:spTree>
    <p:extLst>
      <p:ext uri="{BB962C8B-B14F-4D97-AF65-F5344CB8AC3E}">
        <p14:creationId xmlns:p14="http://schemas.microsoft.com/office/powerpoint/2010/main" val="22146286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526737" y="561830"/>
            <a:ext cx="8160063" cy="5547422"/>
          </a:xfrm>
        </p:spPr>
        <p:txBody>
          <a:bodyPr anchor="t">
            <a:normAutofit/>
          </a:bodyPr>
          <a:lstStyle/>
          <a:p>
            <a:pPr marL="457200" indent="-457200" algn="l">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Salvation </a:t>
            </a:r>
            <a:r>
              <a:rPr lang="en-US" dirty="0">
                <a:latin typeface="Times New Roman" panose="02020603050405020304" pitchFamily="18" charset="0"/>
                <a:cs typeface="Times New Roman" panose="02020603050405020304" pitchFamily="18" charset="0"/>
              </a:rPr>
              <a:t>is universal in its scope, being intended for all mankind. </a:t>
            </a:r>
          </a:p>
          <a:p>
            <a:pPr marL="457200" indent="-457200" algn="l">
              <a:buFont typeface="Arial" panose="020B0604020202020204" pitchFamily="34" charset="0"/>
              <a:buChar char="•"/>
            </a:pPr>
            <a:endParaRPr lang="en-US" dirty="0" smtClean="0">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Here </a:t>
            </a:r>
            <a:r>
              <a:rPr lang="en-US" dirty="0">
                <a:latin typeface="Times New Roman" panose="02020603050405020304" pitchFamily="18" charset="0"/>
                <a:cs typeface="Times New Roman" panose="02020603050405020304" pitchFamily="18" charset="0"/>
              </a:rPr>
              <a:t>Paul describes the character of God. </a:t>
            </a:r>
          </a:p>
          <a:p>
            <a:pPr marL="457200" indent="-457200" algn="l">
              <a:buFont typeface="Arial" panose="020B0604020202020204" pitchFamily="34" charset="0"/>
              <a:buChar char="•"/>
            </a:pPr>
            <a:endParaRPr lang="en-US" dirty="0" smtClean="0">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same Lord is Lord of all and is rich unto all that call upon Him. </a:t>
            </a:r>
          </a:p>
          <a:p>
            <a:pPr marL="457200" indent="-457200" algn="l">
              <a:buFont typeface="Arial" panose="020B0604020202020204" pitchFamily="34" charset="0"/>
              <a:buChar char="•"/>
            </a:pPr>
            <a:endParaRPr lang="en-US" dirty="0" smtClean="0">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He </a:t>
            </a:r>
            <a:r>
              <a:rPr lang="en-US" dirty="0">
                <a:latin typeface="Times New Roman" panose="02020603050405020304" pitchFamily="18" charset="0"/>
                <a:cs typeface="Times New Roman" panose="02020603050405020304" pitchFamily="18" charset="0"/>
              </a:rPr>
              <a:t>is ready to pour out the wealth of his grace to anyone and everyone who seeks </a:t>
            </a:r>
            <a:r>
              <a:rPr lang="en-US" dirty="0" smtClean="0">
                <a:latin typeface="Times New Roman" panose="02020603050405020304" pitchFamily="18" charset="0"/>
                <a:cs typeface="Times New Roman" panose="02020603050405020304" pitchFamily="18" charset="0"/>
              </a:rPr>
              <a:t>Him.</a:t>
            </a:r>
            <a:endParaRPr lang="en-US" dirty="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7308264" y="5420139"/>
            <a:ext cx="1835736" cy="1384853"/>
          </a:xfrm>
          <a:prstGeom prst="rect">
            <a:avLst/>
          </a:prstGeom>
        </p:spPr>
      </p:pic>
    </p:spTree>
    <p:extLst>
      <p:ext uri="{BB962C8B-B14F-4D97-AF65-F5344CB8AC3E}">
        <p14:creationId xmlns:p14="http://schemas.microsoft.com/office/powerpoint/2010/main" val="29178222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526737" y="561830"/>
            <a:ext cx="8160063" cy="5547422"/>
          </a:xfrm>
        </p:spPr>
        <p:txBody>
          <a:bodyPr anchor="t">
            <a:normAutofit/>
          </a:bodyPr>
          <a:lstStyle/>
          <a:p>
            <a:pPr marL="457200" indent="-457200" algn="l">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God </a:t>
            </a:r>
            <a:r>
              <a:rPr lang="en-US" dirty="0">
                <a:latin typeface="Times New Roman" panose="02020603050405020304" pitchFamily="18" charset="0"/>
                <a:cs typeface="Times New Roman" panose="02020603050405020304" pitchFamily="18" charset="0"/>
              </a:rPr>
              <a:t>has placed faith's password in everyone's mouth. </a:t>
            </a:r>
          </a:p>
          <a:p>
            <a:pPr marL="457200" indent="-457200" algn="l">
              <a:buFont typeface="Arial" panose="020B0604020202020204" pitchFamily="34" charset="0"/>
              <a:buChar char="•"/>
            </a:pPr>
            <a:endParaRPr lang="en-US" dirty="0" smtClean="0">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That </a:t>
            </a:r>
            <a:r>
              <a:rPr lang="en-US" dirty="0">
                <a:latin typeface="Times New Roman" panose="02020603050405020304" pitchFamily="18" charset="0"/>
                <a:cs typeface="Times New Roman" panose="02020603050405020304" pitchFamily="18" charset="0"/>
              </a:rPr>
              <a:t>password is "confess" (verses 9-11). Call upon the Lord (verses 12-13). </a:t>
            </a:r>
          </a:p>
          <a:p>
            <a:pPr marL="457200" indent="-457200" algn="l">
              <a:buFont typeface="Arial" panose="020B0604020202020204" pitchFamily="34" charset="0"/>
              <a:buChar char="•"/>
            </a:pPr>
            <a:endParaRPr lang="en-US" dirty="0" smtClean="0">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Salvation </a:t>
            </a:r>
            <a:r>
              <a:rPr lang="en-US" dirty="0">
                <a:latin typeface="Times New Roman" panose="02020603050405020304" pitchFamily="18" charset="0"/>
                <a:cs typeface="Times New Roman" panose="02020603050405020304" pitchFamily="18" charset="0"/>
              </a:rPr>
              <a:t>is available to both Jews and Gentiles. </a:t>
            </a:r>
          </a:p>
          <a:p>
            <a:pPr marL="457200" indent="-457200" algn="l">
              <a:buFont typeface="Arial" panose="020B0604020202020204" pitchFamily="34" charset="0"/>
              <a:buChar char="•"/>
            </a:pPr>
            <a:endParaRPr lang="en-US" dirty="0" smtClean="0">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Jew does not enjoy salvation today because he refused to comply with the rule to get it.</a:t>
            </a:r>
          </a:p>
        </p:txBody>
      </p:sp>
      <p:pic>
        <p:nvPicPr>
          <p:cNvPr id="2" name="Picture 1"/>
          <p:cNvPicPr>
            <a:picLocks noChangeAspect="1"/>
          </p:cNvPicPr>
          <p:nvPr/>
        </p:nvPicPr>
        <p:blipFill>
          <a:blip r:embed="rId2"/>
          <a:stretch>
            <a:fillRect/>
          </a:stretch>
        </p:blipFill>
        <p:spPr>
          <a:xfrm>
            <a:off x="7308264" y="5420139"/>
            <a:ext cx="1835736" cy="1384853"/>
          </a:xfrm>
          <a:prstGeom prst="rect">
            <a:avLst/>
          </a:prstGeom>
        </p:spPr>
      </p:pic>
    </p:spTree>
    <p:extLst>
      <p:ext uri="{BB962C8B-B14F-4D97-AF65-F5344CB8AC3E}">
        <p14:creationId xmlns:p14="http://schemas.microsoft.com/office/powerpoint/2010/main" val="27726455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526737" y="561830"/>
            <a:ext cx="8160063" cy="5547422"/>
          </a:xfrm>
        </p:spPr>
        <p:txBody>
          <a:bodyPr anchor="t">
            <a:normAutofit/>
          </a:bodyPr>
          <a:lstStyle/>
          <a:p>
            <a:pPr marL="457200" indent="-457200" algn="l">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We </a:t>
            </a:r>
            <a:r>
              <a:rPr lang="en-US" dirty="0">
                <a:latin typeface="Times New Roman" panose="02020603050405020304" pitchFamily="18" charset="0"/>
                <a:cs typeface="Times New Roman" panose="02020603050405020304" pitchFamily="18" charset="0"/>
              </a:rPr>
              <a:t>should also note the warning to the individual believer: a) the necessity of faith; b) the necessity of fear; and c) the necessity of faithfulness.</a:t>
            </a:r>
          </a:p>
          <a:p>
            <a:pPr marL="457200" indent="-457200" algn="l">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salvation of Jews is still to issue a still greater blessing to the human race. </a:t>
            </a:r>
          </a:p>
          <a:p>
            <a:pPr marL="457200" indent="-457200" algn="l">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When </a:t>
            </a:r>
            <a:r>
              <a:rPr lang="en-US" dirty="0">
                <a:latin typeface="Times New Roman" panose="02020603050405020304" pitchFamily="18" charset="0"/>
                <a:cs typeface="Times New Roman" panose="02020603050405020304" pitchFamily="18" charset="0"/>
              </a:rPr>
              <a:t>the fullness of the Gentiles be come in, then God will resume His dealing with national Israel and national Israel shall be saved. </a:t>
            </a:r>
          </a:p>
        </p:txBody>
      </p:sp>
      <p:pic>
        <p:nvPicPr>
          <p:cNvPr id="2" name="Picture 1"/>
          <p:cNvPicPr>
            <a:picLocks noChangeAspect="1"/>
          </p:cNvPicPr>
          <p:nvPr/>
        </p:nvPicPr>
        <p:blipFill>
          <a:blip r:embed="rId2"/>
          <a:stretch>
            <a:fillRect/>
          </a:stretch>
        </p:blipFill>
        <p:spPr>
          <a:xfrm>
            <a:off x="7308264" y="5420139"/>
            <a:ext cx="1835736" cy="1384853"/>
          </a:xfrm>
          <a:prstGeom prst="rect">
            <a:avLst/>
          </a:prstGeom>
        </p:spPr>
      </p:pic>
    </p:spTree>
    <p:extLst>
      <p:ext uri="{BB962C8B-B14F-4D97-AF65-F5344CB8AC3E}">
        <p14:creationId xmlns:p14="http://schemas.microsoft.com/office/powerpoint/2010/main" val="4233188158"/>
      </p:ext>
    </p:extLst>
  </p:cSld>
  <p:clrMapOvr>
    <a:masterClrMapping/>
  </p:clrMapOvr>
</p:sld>
</file>

<file path=ppt/theme/theme1.xml><?xml version="1.0" encoding="utf-8"?>
<a:theme xmlns:a="http://schemas.openxmlformats.org/drawingml/2006/main" name="Default">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Revolution">
      <a:majorFont>
        <a:latin typeface="Trebuchet MS"/>
        <a:ea typeface=""/>
        <a:cs typeface=""/>
        <a:font script="Jpan" typeface="ＭＳ ゴシック"/>
        <a:font script="Hans" typeface="宋体"/>
        <a:font script="Hant" typeface="新細明體"/>
      </a:majorFont>
      <a:minorFont>
        <a:latin typeface="Trebuchet MS"/>
        <a:ea typeface=""/>
        <a:cs typeface=""/>
        <a:font script="Jpan" typeface="ＭＳ 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92</TotalTime>
  <Words>1646</Words>
  <Application>Microsoft Office PowerPoint</Application>
  <PresentationFormat>On-screen Show (4:3)</PresentationFormat>
  <Paragraphs>160</Paragraphs>
  <Slides>26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Adelle-Regular</vt:lpstr>
      <vt:lpstr>Apple Chancery</vt:lpstr>
      <vt:lpstr>Arial</vt:lpstr>
      <vt:lpstr>England Signature</vt:lpstr>
      <vt:lpstr>Summer Vibes</vt:lpstr>
      <vt:lpstr>Times New Roman</vt:lpstr>
      <vt:lpstr>Trebuchet MS</vt:lpstr>
      <vt:lpstr>Default</vt:lpstr>
      <vt:lpstr>Romans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RT Creative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Chapman</dc:creator>
  <cp:lastModifiedBy>Julia</cp:lastModifiedBy>
  <cp:revision>26</cp:revision>
  <dcterms:created xsi:type="dcterms:W3CDTF">2014-03-26T14:03:34Z</dcterms:created>
  <dcterms:modified xsi:type="dcterms:W3CDTF">2020-06-12T14:43:32Z</dcterms:modified>
</cp:coreProperties>
</file>